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6" r:id="rId5"/>
    <p:sldId id="2145726777" r:id="rId6"/>
    <p:sldId id="2145726752" r:id="rId7"/>
    <p:sldId id="2145726744" r:id="rId8"/>
    <p:sldId id="2145726708" r:id="rId9"/>
    <p:sldId id="2145726718" r:id="rId10"/>
    <p:sldId id="2145726771" r:id="rId11"/>
    <p:sldId id="2145726772" r:id="rId12"/>
    <p:sldId id="2145726755" r:id="rId13"/>
    <p:sldId id="2145726769" r:id="rId14"/>
    <p:sldId id="2145726770" r:id="rId15"/>
    <p:sldId id="2145726709" r:id="rId16"/>
    <p:sldId id="2145726778" r:id="rId17"/>
    <p:sldId id="2145726779" r:id="rId18"/>
    <p:sldId id="2145726780" r:id="rId19"/>
    <p:sldId id="2145726782" r:id="rId20"/>
    <p:sldId id="2145726783" r:id="rId21"/>
    <p:sldId id="2145726775" r:id="rId22"/>
    <p:sldId id="2145726715" r:id="rId23"/>
    <p:sldId id="2145726722" r:id="rId24"/>
    <p:sldId id="2145726720" r:id="rId25"/>
    <p:sldId id="2145726721" r:id="rId26"/>
    <p:sldId id="2145726723" r:id="rId27"/>
    <p:sldId id="2145726724" r:id="rId28"/>
    <p:sldId id="2145726725" r:id="rId29"/>
    <p:sldId id="2145726768" r:id="rId30"/>
    <p:sldId id="2145726704" r:id="rId31"/>
    <p:sldId id="2145726732" r:id="rId32"/>
    <p:sldId id="2145726733" r:id="rId33"/>
    <p:sldId id="2145726734" r:id="rId34"/>
    <p:sldId id="2145726774" r:id="rId35"/>
    <p:sldId id="2145726784" r:id="rId36"/>
    <p:sldId id="2145726736" r:id="rId37"/>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F35503-76D7-8288-06D9-1E87393A3091}" name="Ali Roberts" initials="AR" userId="S::Ali.Roberts@hwccg.nhs.uk::8fbd9f33-0f5b-4cce-b395-d3610330da59" providerId="AD"/>
  <p188:author id="{0944A90F-0023-AD2C-9C5E-3FB1BAB8F676}" name="Roy Njuabe" initials="RN" userId="S::roy.njuabe@hwccg.nhs.uk::d263eeb2-f0f2-48cd-9176-ba3cc1109ee3" providerId="AD"/>
  <p188:author id="{7B041537-EECF-57CE-1D85-0735EC19F810}" name="Tanya Richardson" initials="TR" userId="S::Tanya.Richardson@hwccg.nhs.uk::b77373b6-6c10-4c9e-b187-fc92bff06a31" providerId="AD"/>
  <p188:author id="{7914849A-1576-8089-84FC-6A41FFEF98C8}" name="Selina Lavictoire" initials="SL" userId="S::Selina.Lavictoire@hwccg.nhs.uk::ad14297f-37d2-477c-a66d-986881f9f1ae" providerId="AD"/>
  <p188:author id="{2BB1E5B5-6FCB-86DD-9E87-496A02034FC7}" name="Selina Lavictoire" initials="SL" userId="S::selina.lavictoire@hwccg.nhs.uk::ad14297f-37d2-477c-a66d-986881f9f1a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elina-Nicole Taylor" initials="ST" lastIdx="1" clrIdx="0">
    <p:extLst>
      <p:ext uri="{19B8F6BF-5375-455C-9EA6-DF929625EA0E}">
        <p15:presenceInfo xmlns:p15="http://schemas.microsoft.com/office/powerpoint/2012/main" userId="S::Selina-Nicole.Taylor@hwccg.nhs.uk::ad14297f-37d2-477c-a66d-986881f9f1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4087D4-AAD5-4017-A4B3-04D517BEC40E}" v="170" dt="2025-02-25T09:48:46.909"/>
    <p1510:client id="{B64988CD-8650-2823-5AF9-73D760B7575E}" v="27" dt="2025-02-25T11:13:10.9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7" d="100"/>
          <a:sy n="147" d="100"/>
        </p:scale>
        <p:origin x="69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F130F2-FD4F-4908-8D42-F5FC399DCA12}" type="doc">
      <dgm:prSet loTypeId="urn:microsoft.com/office/officeart/2005/8/layout/radial3" loCatId="relationship" qsTypeId="urn:microsoft.com/office/officeart/2005/8/quickstyle/simple1" qsCatId="simple" csTypeId="urn:microsoft.com/office/officeart/2005/8/colors/accent1_3" csCatId="accent1" phldr="1"/>
      <dgm:spPr/>
      <dgm:t>
        <a:bodyPr/>
        <a:lstStyle/>
        <a:p>
          <a:endParaRPr lang="en-GB"/>
        </a:p>
      </dgm:t>
    </dgm:pt>
    <dgm:pt modelId="{832ADF15-3568-4A6F-B602-BAFF5E247895}">
      <dgm:prSet phldrT="[Text]" custT="1"/>
      <dgm:spPr/>
      <dgm:t>
        <a:bodyPr/>
        <a:lstStyle/>
        <a:p>
          <a:r>
            <a:rPr lang="en-GB" sz="2800">
              <a:latin typeface="Arial"/>
              <a:cs typeface="Arial"/>
            </a:rPr>
            <a:t>Herefordshire</a:t>
          </a:r>
          <a:endParaRPr lang="en-GB" sz="3200">
            <a:latin typeface="Arial"/>
            <a:cs typeface="Arial"/>
          </a:endParaRPr>
        </a:p>
      </dgm:t>
    </dgm:pt>
    <dgm:pt modelId="{0BD9A224-AA0F-47B8-83CA-0FF845475BCE}" type="parTrans" cxnId="{69E19A06-49BC-4498-AE7E-F7E07EE74981}">
      <dgm:prSet/>
      <dgm:spPr/>
      <dgm:t>
        <a:bodyPr/>
        <a:lstStyle/>
        <a:p>
          <a:endParaRPr lang="en-GB" sz="2000"/>
        </a:p>
      </dgm:t>
    </dgm:pt>
    <dgm:pt modelId="{1E18A0C7-9FBC-4732-A939-20FCE23587AF}" type="sibTrans" cxnId="{69E19A06-49BC-4498-AE7E-F7E07EE74981}">
      <dgm:prSet/>
      <dgm:spPr/>
      <dgm:t>
        <a:bodyPr/>
        <a:lstStyle/>
        <a:p>
          <a:endParaRPr lang="en-GB" sz="2000"/>
        </a:p>
      </dgm:t>
    </dgm:pt>
    <dgm:pt modelId="{CF7AEC34-F31D-4A33-8EC5-30ACE8DBEFCC}">
      <dgm:prSet phldrT="[Text]" custT="1"/>
      <dgm:spPr/>
      <dgm:t>
        <a:bodyPr/>
        <a:lstStyle/>
        <a:p>
          <a:r>
            <a:rPr lang="en-GB" sz="1100">
              <a:latin typeface="Arial"/>
              <a:cs typeface="Arial"/>
            </a:rPr>
            <a:t>4,600 children eligible for free school meals-</a:t>
          </a:r>
          <a:endParaRPr lang="en-GB" sz="1100">
            <a:solidFill>
              <a:srgbClr val="FF0000"/>
            </a:solidFill>
            <a:latin typeface="Arial"/>
            <a:cs typeface="Arial"/>
          </a:endParaRPr>
        </a:p>
      </dgm:t>
    </dgm:pt>
    <dgm:pt modelId="{B525C9B9-FFDE-439F-917B-AE2A0436533F}" type="parTrans" cxnId="{3E44B990-BDC6-4654-837E-43F1233247BE}">
      <dgm:prSet/>
      <dgm:spPr/>
      <dgm:t>
        <a:bodyPr/>
        <a:lstStyle/>
        <a:p>
          <a:endParaRPr lang="en-GB" sz="2000"/>
        </a:p>
      </dgm:t>
    </dgm:pt>
    <dgm:pt modelId="{EA248977-0C00-4675-9374-B7EA81B8C920}" type="sibTrans" cxnId="{3E44B990-BDC6-4654-837E-43F1233247BE}">
      <dgm:prSet/>
      <dgm:spPr/>
      <dgm:t>
        <a:bodyPr/>
        <a:lstStyle/>
        <a:p>
          <a:endParaRPr lang="en-GB" sz="2000"/>
        </a:p>
      </dgm:t>
    </dgm:pt>
    <dgm:pt modelId="{A1B1D277-BB03-46B5-BAB0-5BFFC8B48731}">
      <dgm:prSet phldrT="[Text]" custT="1"/>
      <dgm:spPr/>
      <dgm:t>
        <a:bodyPr/>
        <a:lstStyle/>
        <a:p>
          <a:r>
            <a:rPr lang="en-GB" sz="1000">
              <a:solidFill>
                <a:schemeClr val="tx1"/>
              </a:solidFill>
              <a:latin typeface="Arial"/>
              <a:cs typeface="Arial"/>
            </a:rPr>
            <a:t>3.7% of children in primary school and 4.2% children in secondary school have social, emotional and mental health needs.</a:t>
          </a:r>
        </a:p>
      </dgm:t>
    </dgm:pt>
    <dgm:pt modelId="{81A9AF3C-42A6-428E-AB20-DC970F9086BF}" type="parTrans" cxnId="{8B1A9D9B-BCFB-4189-BE38-2CA9CC0B63B0}">
      <dgm:prSet/>
      <dgm:spPr/>
      <dgm:t>
        <a:bodyPr/>
        <a:lstStyle/>
        <a:p>
          <a:endParaRPr lang="en-GB" sz="2000"/>
        </a:p>
      </dgm:t>
    </dgm:pt>
    <dgm:pt modelId="{DBF68792-ED20-40F0-BCDA-49E3D4F753D2}" type="sibTrans" cxnId="{8B1A9D9B-BCFB-4189-BE38-2CA9CC0B63B0}">
      <dgm:prSet/>
      <dgm:spPr/>
      <dgm:t>
        <a:bodyPr/>
        <a:lstStyle/>
        <a:p>
          <a:endParaRPr lang="en-GB" sz="2000"/>
        </a:p>
      </dgm:t>
    </dgm:pt>
    <dgm:pt modelId="{D07CA8B2-3007-439D-A728-9E4CEF9D4D20}">
      <dgm:prSet phldrT="[Text]" custT="1"/>
      <dgm:spPr/>
      <dgm:t>
        <a:bodyPr/>
        <a:lstStyle/>
        <a:p>
          <a:r>
            <a:rPr lang="en-GB" sz="1100">
              <a:solidFill>
                <a:schemeClr val="tx1"/>
              </a:solidFill>
              <a:latin typeface="Arial"/>
              <a:cs typeface="Arial"/>
            </a:rPr>
            <a:t>1,670 children are recorded as having  Asthma</a:t>
          </a:r>
        </a:p>
      </dgm:t>
    </dgm:pt>
    <dgm:pt modelId="{8BA862E7-425F-43B4-8B5A-B97E6CCB286F}" type="parTrans" cxnId="{E5FBB2B7-B24B-4884-999B-ECFADBD39C0A}">
      <dgm:prSet/>
      <dgm:spPr/>
      <dgm:t>
        <a:bodyPr/>
        <a:lstStyle/>
        <a:p>
          <a:endParaRPr lang="en-GB" sz="2000"/>
        </a:p>
      </dgm:t>
    </dgm:pt>
    <dgm:pt modelId="{A5E8C128-0C7D-4A0E-B3FB-AB519A28F14F}" type="sibTrans" cxnId="{E5FBB2B7-B24B-4884-999B-ECFADBD39C0A}">
      <dgm:prSet/>
      <dgm:spPr/>
      <dgm:t>
        <a:bodyPr/>
        <a:lstStyle/>
        <a:p>
          <a:endParaRPr lang="en-GB" sz="2000"/>
        </a:p>
      </dgm:t>
    </dgm:pt>
    <dgm:pt modelId="{35465538-040D-44D6-9857-BD65A6119467}">
      <dgm:prSet phldrT="[Text]" phldr="0" custT="1"/>
      <dgm:spPr/>
      <dgm:t>
        <a:bodyPr/>
        <a:lstStyle/>
        <a:p>
          <a:pPr rtl="0"/>
          <a:r>
            <a:rPr lang="en-GB" sz="1200">
              <a:solidFill>
                <a:schemeClr val="tx1"/>
              </a:solidFill>
              <a:latin typeface="Arial"/>
              <a:cs typeface="Arial"/>
            </a:rPr>
            <a:t>39% of 5 year old have experience with visually dental decay</a:t>
          </a:r>
        </a:p>
      </dgm:t>
    </dgm:pt>
    <dgm:pt modelId="{465EDC1E-7D3E-479A-BF91-1DCA96ED8BF8}" type="parTrans" cxnId="{DD765684-81D5-424F-8E9A-444F57EEDAFB}">
      <dgm:prSet/>
      <dgm:spPr/>
      <dgm:t>
        <a:bodyPr/>
        <a:lstStyle/>
        <a:p>
          <a:endParaRPr lang="en-GB" sz="2000"/>
        </a:p>
      </dgm:t>
    </dgm:pt>
    <dgm:pt modelId="{6AFB61BB-7ECE-48CB-8334-78D91179DA7F}" type="sibTrans" cxnId="{DD765684-81D5-424F-8E9A-444F57EEDAFB}">
      <dgm:prSet/>
      <dgm:spPr/>
      <dgm:t>
        <a:bodyPr/>
        <a:lstStyle/>
        <a:p>
          <a:endParaRPr lang="en-GB" sz="2000"/>
        </a:p>
      </dgm:t>
    </dgm:pt>
    <dgm:pt modelId="{4D58D99C-32A1-45DE-988A-6E6BA5884EC0}">
      <dgm:prSet phldrT="[Text]"/>
      <dgm:spPr/>
      <dgm:t>
        <a:bodyPr/>
        <a:lstStyle/>
        <a:p>
          <a:endParaRPr lang="en-US"/>
        </a:p>
      </dgm:t>
    </dgm:pt>
    <dgm:pt modelId="{088EDCD9-5C34-430C-A943-28488DE90C03}" type="parTrans" cxnId="{D59B6C41-67B3-4876-A8F3-AB542CAA53B9}">
      <dgm:prSet/>
      <dgm:spPr/>
      <dgm:t>
        <a:bodyPr/>
        <a:lstStyle/>
        <a:p>
          <a:endParaRPr lang="en-GB" sz="2000"/>
        </a:p>
      </dgm:t>
    </dgm:pt>
    <dgm:pt modelId="{CF134FFB-62BD-4BDB-8E28-F6C2022E5C00}" type="sibTrans" cxnId="{D59B6C41-67B3-4876-A8F3-AB542CAA53B9}">
      <dgm:prSet/>
      <dgm:spPr/>
      <dgm:t>
        <a:bodyPr/>
        <a:lstStyle/>
        <a:p>
          <a:endParaRPr lang="en-GB" sz="2000"/>
        </a:p>
      </dgm:t>
    </dgm:pt>
    <dgm:pt modelId="{96E7317E-EC0B-48FA-9675-B6FE16EE70EF}">
      <dgm:prSet phldrT="[Text]"/>
      <dgm:spPr/>
      <dgm:t>
        <a:bodyPr/>
        <a:lstStyle/>
        <a:p>
          <a:endParaRPr lang="en-US"/>
        </a:p>
      </dgm:t>
    </dgm:pt>
    <dgm:pt modelId="{9ECFC6FB-615E-4DEB-A470-790F62978821}" type="parTrans" cxnId="{E02C8BF8-D056-4CBB-BAA3-0DF4242A6F22}">
      <dgm:prSet/>
      <dgm:spPr/>
      <dgm:t>
        <a:bodyPr/>
        <a:lstStyle/>
        <a:p>
          <a:endParaRPr lang="en-GB"/>
        </a:p>
      </dgm:t>
    </dgm:pt>
    <dgm:pt modelId="{E4ADFEEC-76E4-4EAD-B069-F8FCF428B5B6}" type="sibTrans" cxnId="{E02C8BF8-D056-4CBB-BAA3-0DF4242A6F22}">
      <dgm:prSet/>
      <dgm:spPr/>
      <dgm:t>
        <a:bodyPr/>
        <a:lstStyle/>
        <a:p>
          <a:endParaRPr lang="en-GB"/>
        </a:p>
      </dgm:t>
    </dgm:pt>
    <dgm:pt modelId="{AA268241-9D7A-40DD-95F1-EC021BE2EB73}">
      <dgm:prSet phldrT="[Text]"/>
      <dgm:spPr/>
      <dgm:t>
        <a:bodyPr/>
        <a:lstStyle/>
        <a:p>
          <a:endParaRPr lang="en-GB" sz="2000"/>
        </a:p>
      </dgm:t>
    </dgm:pt>
    <dgm:pt modelId="{F9816056-1520-42C6-9E16-D0214B1320F7}" type="parTrans" cxnId="{AD89E439-C16E-4EEE-8E53-8441E27A1F6F}">
      <dgm:prSet/>
      <dgm:spPr/>
      <dgm:t>
        <a:bodyPr/>
        <a:lstStyle/>
        <a:p>
          <a:endParaRPr lang="en-GB"/>
        </a:p>
      </dgm:t>
    </dgm:pt>
    <dgm:pt modelId="{E0BDBFA4-9E1A-49D8-8298-D93F19CF718F}" type="sibTrans" cxnId="{AD89E439-C16E-4EEE-8E53-8441E27A1F6F}">
      <dgm:prSet/>
      <dgm:spPr/>
      <dgm:t>
        <a:bodyPr/>
        <a:lstStyle/>
        <a:p>
          <a:endParaRPr lang="en-GB"/>
        </a:p>
      </dgm:t>
    </dgm:pt>
    <dgm:pt modelId="{4C0A4CDC-4B62-4296-88C4-BC3A525BD603}">
      <dgm:prSet phldrT="[Text]" custT="1"/>
      <dgm:spPr/>
      <dgm:t>
        <a:bodyPr/>
        <a:lstStyle/>
        <a:p>
          <a:r>
            <a:rPr lang="en-GB" sz="1100">
              <a:solidFill>
                <a:schemeClr val="tx1"/>
              </a:solidFill>
              <a:latin typeface="Arial"/>
              <a:cs typeface="Arial"/>
            </a:rPr>
            <a:t>89 children (0-17) are recorded as having Diabetes</a:t>
          </a:r>
        </a:p>
      </dgm:t>
    </dgm:pt>
    <dgm:pt modelId="{57055FB5-2720-4B52-A4E5-421BF06ABCFA}" type="parTrans" cxnId="{6F898BBB-0260-4D00-86B3-D1C7502C3EE8}">
      <dgm:prSet/>
      <dgm:spPr/>
      <dgm:t>
        <a:bodyPr/>
        <a:lstStyle/>
        <a:p>
          <a:endParaRPr lang="en-GB"/>
        </a:p>
      </dgm:t>
    </dgm:pt>
    <dgm:pt modelId="{3FE1F91F-CCD7-4387-8C49-197E10F54A32}" type="sibTrans" cxnId="{6F898BBB-0260-4D00-86B3-D1C7502C3EE8}">
      <dgm:prSet/>
      <dgm:spPr/>
      <dgm:t>
        <a:bodyPr/>
        <a:lstStyle/>
        <a:p>
          <a:endParaRPr lang="en-GB"/>
        </a:p>
      </dgm:t>
    </dgm:pt>
    <dgm:pt modelId="{9E28C532-764A-4777-9D0C-A49D3AFA7388}">
      <dgm:prSet phldrT="[Text]" custT="1"/>
      <dgm:spPr/>
      <dgm:t>
        <a:bodyPr/>
        <a:lstStyle/>
        <a:p>
          <a:r>
            <a:rPr lang="en-GB" sz="1100">
              <a:solidFill>
                <a:schemeClr val="tx1"/>
              </a:solidFill>
              <a:latin typeface="Arial"/>
              <a:cs typeface="Arial"/>
            </a:rPr>
            <a:t>201 children (0-17) are recorded as having Epilepsy</a:t>
          </a:r>
        </a:p>
      </dgm:t>
    </dgm:pt>
    <dgm:pt modelId="{788CFFEE-52F5-4740-9DB9-2B9FA0F4F78A}" type="parTrans" cxnId="{C821E73F-1C2A-4A00-B80B-F8B24C4CB3B2}">
      <dgm:prSet/>
      <dgm:spPr/>
      <dgm:t>
        <a:bodyPr/>
        <a:lstStyle/>
        <a:p>
          <a:endParaRPr lang="en-GB"/>
        </a:p>
      </dgm:t>
    </dgm:pt>
    <dgm:pt modelId="{9EDAD439-3C58-4521-A3BA-4074F1940A13}" type="sibTrans" cxnId="{C821E73F-1C2A-4A00-B80B-F8B24C4CB3B2}">
      <dgm:prSet/>
      <dgm:spPr/>
      <dgm:t>
        <a:bodyPr/>
        <a:lstStyle/>
        <a:p>
          <a:endParaRPr lang="en-GB"/>
        </a:p>
      </dgm:t>
    </dgm:pt>
    <dgm:pt modelId="{E0B2BCB3-64F6-4F96-B58E-291201FDB1F7}">
      <dgm:prSet phldrT="[Text]" custT="1"/>
      <dgm:spPr/>
      <dgm:t>
        <a:bodyPr/>
        <a:lstStyle/>
        <a:p>
          <a:r>
            <a:rPr lang="en-GB" sz="1100">
              <a:solidFill>
                <a:schemeClr val="tx1"/>
              </a:solidFill>
              <a:latin typeface="Arial"/>
              <a:cs typeface="Arial"/>
            </a:rPr>
            <a:t>103 children (0-17) are recorded as having depression and 395 as having anxiety</a:t>
          </a:r>
        </a:p>
      </dgm:t>
    </dgm:pt>
    <dgm:pt modelId="{461F72F5-C4BE-471B-882E-E434220ED237}" type="parTrans" cxnId="{94167B8C-6A87-4938-902F-622C77A43B5F}">
      <dgm:prSet/>
      <dgm:spPr/>
      <dgm:t>
        <a:bodyPr/>
        <a:lstStyle/>
        <a:p>
          <a:endParaRPr lang="en-GB"/>
        </a:p>
      </dgm:t>
    </dgm:pt>
    <dgm:pt modelId="{A63C4D4F-B00D-4120-9EB2-2AAAD974D6C9}" type="sibTrans" cxnId="{94167B8C-6A87-4938-902F-622C77A43B5F}">
      <dgm:prSet/>
      <dgm:spPr/>
      <dgm:t>
        <a:bodyPr/>
        <a:lstStyle/>
        <a:p>
          <a:endParaRPr lang="en-GB"/>
        </a:p>
      </dgm:t>
    </dgm:pt>
    <dgm:pt modelId="{EF9E59D8-B11A-470B-97F0-C14995EAC443}" type="pres">
      <dgm:prSet presAssocID="{40F130F2-FD4F-4908-8D42-F5FC399DCA12}" presName="composite" presStyleCnt="0">
        <dgm:presLayoutVars>
          <dgm:chMax val="1"/>
          <dgm:dir/>
          <dgm:resizeHandles val="exact"/>
        </dgm:presLayoutVars>
      </dgm:prSet>
      <dgm:spPr/>
    </dgm:pt>
    <dgm:pt modelId="{0AD5506C-2376-4FC8-9297-93A7770E7093}" type="pres">
      <dgm:prSet presAssocID="{40F130F2-FD4F-4908-8D42-F5FC399DCA12}" presName="radial" presStyleCnt="0">
        <dgm:presLayoutVars>
          <dgm:animLvl val="ctr"/>
        </dgm:presLayoutVars>
      </dgm:prSet>
      <dgm:spPr/>
    </dgm:pt>
    <dgm:pt modelId="{F5E183BB-38EF-47FE-B59F-8887CE90C3B5}" type="pres">
      <dgm:prSet presAssocID="{832ADF15-3568-4A6F-B602-BAFF5E247895}" presName="centerShape" presStyleLbl="vennNode1" presStyleIdx="0" presStyleCnt="8"/>
      <dgm:spPr/>
    </dgm:pt>
    <dgm:pt modelId="{4ABEDDA4-2506-41D7-AFCA-254CD90147C6}" type="pres">
      <dgm:prSet presAssocID="{CF7AEC34-F31D-4A33-8EC5-30ACE8DBEFCC}" presName="node" presStyleLbl="vennNode1" presStyleIdx="1" presStyleCnt="8" custRadScaleRad="100008" custRadScaleInc="1175">
        <dgm:presLayoutVars>
          <dgm:bulletEnabled val="1"/>
        </dgm:presLayoutVars>
      </dgm:prSet>
      <dgm:spPr/>
    </dgm:pt>
    <dgm:pt modelId="{04C60EB6-F3CC-42AC-8965-B7299426290C}" type="pres">
      <dgm:prSet presAssocID="{A1B1D277-BB03-46B5-BAB0-5BFFC8B48731}" presName="node" presStyleLbl="vennNode1" presStyleIdx="2" presStyleCnt="8">
        <dgm:presLayoutVars>
          <dgm:bulletEnabled val="1"/>
        </dgm:presLayoutVars>
      </dgm:prSet>
      <dgm:spPr/>
    </dgm:pt>
    <dgm:pt modelId="{16C8E504-478B-4B14-8F5F-FEAB4B13BFB3}" type="pres">
      <dgm:prSet presAssocID="{E0B2BCB3-64F6-4F96-B58E-291201FDB1F7}" presName="node" presStyleLbl="vennNode1" presStyleIdx="3" presStyleCnt="8">
        <dgm:presLayoutVars>
          <dgm:bulletEnabled val="1"/>
        </dgm:presLayoutVars>
      </dgm:prSet>
      <dgm:spPr/>
    </dgm:pt>
    <dgm:pt modelId="{7B649427-F3BC-4400-A409-3B5052ECBEB7}" type="pres">
      <dgm:prSet presAssocID="{D07CA8B2-3007-439D-A728-9E4CEF9D4D20}" presName="node" presStyleLbl="vennNode1" presStyleIdx="4" presStyleCnt="8">
        <dgm:presLayoutVars>
          <dgm:bulletEnabled val="1"/>
        </dgm:presLayoutVars>
      </dgm:prSet>
      <dgm:spPr/>
    </dgm:pt>
    <dgm:pt modelId="{D04B675A-B519-4918-B77B-B81DC1CB3203}" type="pres">
      <dgm:prSet presAssocID="{35465538-040D-44D6-9857-BD65A6119467}" presName="node" presStyleLbl="vennNode1" presStyleIdx="5" presStyleCnt="8">
        <dgm:presLayoutVars>
          <dgm:bulletEnabled val="1"/>
        </dgm:presLayoutVars>
      </dgm:prSet>
      <dgm:spPr/>
    </dgm:pt>
    <dgm:pt modelId="{FEEA84FA-4778-49DB-9836-05B3D23C9E14}" type="pres">
      <dgm:prSet presAssocID="{4C0A4CDC-4B62-4296-88C4-BC3A525BD603}" presName="node" presStyleLbl="vennNode1" presStyleIdx="6" presStyleCnt="8">
        <dgm:presLayoutVars>
          <dgm:bulletEnabled val="1"/>
        </dgm:presLayoutVars>
      </dgm:prSet>
      <dgm:spPr/>
    </dgm:pt>
    <dgm:pt modelId="{B7007F7A-895D-49B9-B9F8-0143AE82C223}" type="pres">
      <dgm:prSet presAssocID="{9E28C532-764A-4777-9D0C-A49D3AFA7388}" presName="node" presStyleLbl="vennNode1" presStyleIdx="7" presStyleCnt="8">
        <dgm:presLayoutVars>
          <dgm:bulletEnabled val="1"/>
        </dgm:presLayoutVars>
      </dgm:prSet>
      <dgm:spPr/>
    </dgm:pt>
  </dgm:ptLst>
  <dgm:cxnLst>
    <dgm:cxn modelId="{69E19A06-49BC-4498-AE7E-F7E07EE74981}" srcId="{40F130F2-FD4F-4908-8D42-F5FC399DCA12}" destId="{832ADF15-3568-4A6F-B602-BAFF5E247895}" srcOrd="0" destOrd="0" parTransId="{0BD9A224-AA0F-47B8-83CA-0FF845475BCE}" sibTransId="{1E18A0C7-9FBC-4732-A939-20FCE23587AF}"/>
    <dgm:cxn modelId="{04B4720E-900F-428A-8BA3-193DF072FB5E}" type="presOf" srcId="{CF7AEC34-F31D-4A33-8EC5-30ACE8DBEFCC}" destId="{4ABEDDA4-2506-41D7-AFCA-254CD90147C6}" srcOrd="0" destOrd="0" presId="urn:microsoft.com/office/officeart/2005/8/layout/radial3"/>
    <dgm:cxn modelId="{3F0F6828-7FCB-4D2D-8D31-84E59F5B6AAB}" type="presOf" srcId="{9E28C532-764A-4777-9D0C-A49D3AFA7388}" destId="{B7007F7A-895D-49B9-B9F8-0143AE82C223}" srcOrd="0" destOrd="0" presId="urn:microsoft.com/office/officeart/2005/8/layout/radial3"/>
    <dgm:cxn modelId="{0D8DDE29-CB7F-4D7F-A96C-C98EC5796834}" type="presOf" srcId="{E0B2BCB3-64F6-4F96-B58E-291201FDB1F7}" destId="{16C8E504-478B-4B14-8F5F-FEAB4B13BFB3}" srcOrd="0" destOrd="0" presId="urn:microsoft.com/office/officeart/2005/8/layout/radial3"/>
    <dgm:cxn modelId="{AD89E439-C16E-4EEE-8E53-8441E27A1F6F}" srcId="{40F130F2-FD4F-4908-8D42-F5FC399DCA12}" destId="{AA268241-9D7A-40DD-95F1-EC021BE2EB73}" srcOrd="2" destOrd="0" parTransId="{F9816056-1520-42C6-9E16-D0214B1320F7}" sibTransId="{E0BDBFA4-9E1A-49D8-8298-D93F19CF718F}"/>
    <dgm:cxn modelId="{B550833B-F3E9-4CFF-8057-D45E50DFA447}" type="presOf" srcId="{35465538-040D-44D6-9857-BD65A6119467}" destId="{D04B675A-B519-4918-B77B-B81DC1CB3203}" srcOrd="0" destOrd="0" presId="urn:microsoft.com/office/officeart/2005/8/layout/radial3"/>
    <dgm:cxn modelId="{C821E73F-1C2A-4A00-B80B-F8B24C4CB3B2}" srcId="{832ADF15-3568-4A6F-B602-BAFF5E247895}" destId="{9E28C532-764A-4777-9D0C-A49D3AFA7388}" srcOrd="6" destOrd="0" parTransId="{788CFFEE-52F5-4740-9DB9-2B9FA0F4F78A}" sibTransId="{9EDAD439-3C58-4521-A3BA-4074F1940A13}"/>
    <dgm:cxn modelId="{D59B6C41-67B3-4876-A8F3-AB542CAA53B9}" srcId="{40F130F2-FD4F-4908-8D42-F5FC399DCA12}" destId="{4D58D99C-32A1-45DE-988A-6E6BA5884EC0}" srcOrd="1" destOrd="0" parTransId="{088EDCD9-5C34-430C-A943-28488DE90C03}" sibTransId="{CF134FFB-62BD-4BDB-8E28-F6C2022E5C00}"/>
    <dgm:cxn modelId="{0F192F6A-3B0C-4DDA-828A-75DB43B1792A}" type="presOf" srcId="{4C0A4CDC-4B62-4296-88C4-BC3A525BD603}" destId="{FEEA84FA-4778-49DB-9836-05B3D23C9E14}" srcOrd="0" destOrd="0" presId="urn:microsoft.com/office/officeart/2005/8/layout/radial3"/>
    <dgm:cxn modelId="{8439675A-B34A-4C6E-B5EE-135D31666016}" type="presOf" srcId="{D07CA8B2-3007-439D-A728-9E4CEF9D4D20}" destId="{7B649427-F3BC-4400-A409-3B5052ECBEB7}" srcOrd="0" destOrd="0" presId="urn:microsoft.com/office/officeart/2005/8/layout/radial3"/>
    <dgm:cxn modelId="{DD765684-81D5-424F-8E9A-444F57EEDAFB}" srcId="{832ADF15-3568-4A6F-B602-BAFF5E247895}" destId="{35465538-040D-44D6-9857-BD65A6119467}" srcOrd="4" destOrd="0" parTransId="{465EDC1E-7D3E-479A-BF91-1DCA96ED8BF8}" sibTransId="{6AFB61BB-7ECE-48CB-8334-78D91179DA7F}"/>
    <dgm:cxn modelId="{40D27287-A5A0-40FE-8C5A-5A7116C5E94C}" type="presOf" srcId="{832ADF15-3568-4A6F-B602-BAFF5E247895}" destId="{F5E183BB-38EF-47FE-B59F-8887CE90C3B5}" srcOrd="0" destOrd="0" presId="urn:microsoft.com/office/officeart/2005/8/layout/radial3"/>
    <dgm:cxn modelId="{94167B8C-6A87-4938-902F-622C77A43B5F}" srcId="{832ADF15-3568-4A6F-B602-BAFF5E247895}" destId="{E0B2BCB3-64F6-4F96-B58E-291201FDB1F7}" srcOrd="2" destOrd="0" parTransId="{461F72F5-C4BE-471B-882E-E434220ED237}" sibTransId="{A63C4D4F-B00D-4120-9EB2-2AAAD974D6C9}"/>
    <dgm:cxn modelId="{3E44B990-BDC6-4654-837E-43F1233247BE}" srcId="{832ADF15-3568-4A6F-B602-BAFF5E247895}" destId="{CF7AEC34-F31D-4A33-8EC5-30ACE8DBEFCC}" srcOrd="0" destOrd="0" parTransId="{B525C9B9-FFDE-439F-917B-AE2A0436533F}" sibTransId="{EA248977-0C00-4675-9374-B7EA81B8C920}"/>
    <dgm:cxn modelId="{8B1A9D9B-BCFB-4189-BE38-2CA9CC0B63B0}" srcId="{832ADF15-3568-4A6F-B602-BAFF5E247895}" destId="{A1B1D277-BB03-46B5-BAB0-5BFFC8B48731}" srcOrd="1" destOrd="0" parTransId="{81A9AF3C-42A6-428E-AB20-DC970F9086BF}" sibTransId="{DBF68792-ED20-40F0-BCDA-49E3D4F753D2}"/>
    <dgm:cxn modelId="{6E4E44B0-28F1-41CC-9D09-436073C6E079}" type="presOf" srcId="{40F130F2-FD4F-4908-8D42-F5FC399DCA12}" destId="{EF9E59D8-B11A-470B-97F0-C14995EAC443}" srcOrd="0" destOrd="0" presId="urn:microsoft.com/office/officeart/2005/8/layout/radial3"/>
    <dgm:cxn modelId="{D9C257B6-9A0E-4C65-96A4-0FEE44AA0E13}" type="presOf" srcId="{A1B1D277-BB03-46B5-BAB0-5BFFC8B48731}" destId="{04C60EB6-F3CC-42AC-8965-B7299426290C}" srcOrd="0" destOrd="0" presId="urn:microsoft.com/office/officeart/2005/8/layout/radial3"/>
    <dgm:cxn modelId="{E5FBB2B7-B24B-4884-999B-ECFADBD39C0A}" srcId="{832ADF15-3568-4A6F-B602-BAFF5E247895}" destId="{D07CA8B2-3007-439D-A728-9E4CEF9D4D20}" srcOrd="3" destOrd="0" parTransId="{8BA862E7-425F-43B4-8B5A-B97E6CCB286F}" sibTransId="{A5E8C128-0C7D-4A0E-B3FB-AB519A28F14F}"/>
    <dgm:cxn modelId="{6F898BBB-0260-4D00-86B3-D1C7502C3EE8}" srcId="{832ADF15-3568-4A6F-B602-BAFF5E247895}" destId="{4C0A4CDC-4B62-4296-88C4-BC3A525BD603}" srcOrd="5" destOrd="0" parTransId="{57055FB5-2720-4B52-A4E5-421BF06ABCFA}" sibTransId="{3FE1F91F-CCD7-4387-8C49-197E10F54A32}"/>
    <dgm:cxn modelId="{E02C8BF8-D056-4CBB-BAA3-0DF4242A6F22}" srcId="{40F130F2-FD4F-4908-8D42-F5FC399DCA12}" destId="{96E7317E-EC0B-48FA-9675-B6FE16EE70EF}" srcOrd="3" destOrd="0" parTransId="{9ECFC6FB-615E-4DEB-A470-790F62978821}" sibTransId="{E4ADFEEC-76E4-4EAD-B069-F8FCF428B5B6}"/>
    <dgm:cxn modelId="{9330A980-37B5-4DFE-B3E4-4209CABEAEB6}" type="presParOf" srcId="{EF9E59D8-B11A-470B-97F0-C14995EAC443}" destId="{0AD5506C-2376-4FC8-9297-93A7770E7093}" srcOrd="0" destOrd="0" presId="urn:microsoft.com/office/officeart/2005/8/layout/radial3"/>
    <dgm:cxn modelId="{80C6AE27-98EA-4762-B6F0-B660EB6C4C6A}" type="presParOf" srcId="{0AD5506C-2376-4FC8-9297-93A7770E7093}" destId="{F5E183BB-38EF-47FE-B59F-8887CE90C3B5}" srcOrd="0" destOrd="0" presId="urn:microsoft.com/office/officeart/2005/8/layout/radial3"/>
    <dgm:cxn modelId="{AD8268B2-8E1B-4AB3-95DF-D21F656AB7B9}" type="presParOf" srcId="{0AD5506C-2376-4FC8-9297-93A7770E7093}" destId="{4ABEDDA4-2506-41D7-AFCA-254CD90147C6}" srcOrd="1" destOrd="0" presId="urn:microsoft.com/office/officeart/2005/8/layout/radial3"/>
    <dgm:cxn modelId="{F36C0F0E-37CC-4992-9081-4ECA2625F41F}" type="presParOf" srcId="{0AD5506C-2376-4FC8-9297-93A7770E7093}" destId="{04C60EB6-F3CC-42AC-8965-B7299426290C}" srcOrd="2" destOrd="0" presId="urn:microsoft.com/office/officeart/2005/8/layout/radial3"/>
    <dgm:cxn modelId="{7FB4A117-5CF0-4306-ABD2-BC987DEB08E6}" type="presParOf" srcId="{0AD5506C-2376-4FC8-9297-93A7770E7093}" destId="{16C8E504-478B-4B14-8F5F-FEAB4B13BFB3}" srcOrd="3" destOrd="0" presId="urn:microsoft.com/office/officeart/2005/8/layout/radial3"/>
    <dgm:cxn modelId="{C4DE80D7-7AE1-46B8-A019-0846F038F7E0}" type="presParOf" srcId="{0AD5506C-2376-4FC8-9297-93A7770E7093}" destId="{7B649427-F3BC-4400-A409-3B5052ECBEB7}" srcOrd="4" destOrd="0" presId="urn:microsoft.com/office/officeart/2005/8/layout/radial3"/>
    <dgm:cxn modelId="{501ECD62-17EC-403E-8766-B104875FC4CE}" type="presParOf" srcId="{0AD5506C-2376-4FC8-9297-93A7770E7093}" destId="{D04B675A-B519-4918-B77B-B81DC1CB3203}" srcOrd="5" destOrd="0" presId="urn:microsoft.com/office/officeart/2005/8/layout/radial3"/>
    <dgm:cxn modelId="{FD56CDAD-1B1D-4BBD-9DD8-5858ACE0E36D}" type="presParOf" srcId="{0AD5506C-2376-4FC8-9297-93A7770E7093}" destId="{FEEA84FA-4778-49DB-9836-05B3D23C9E14}" srcOrd="6" destOrd="0" presId="urn:microsoft.com/office/officeart/2005/8/layout/radial3"/>
    <dgm:cxn modelId="{BF3E6910-C8C4-475F-98C2-B0DCE095B49C}" type="presParOf" srcId="{0AD5506C-2376-4FC8-9297-93A7770E7093}" destId="{B7007F7A-895D-49B9-B9F8-0143AE82C223}"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F130F2-FD4F-4908-8D42-F5FC399DCA12}" type="doc">
      <dgm:prSet loTypeId="urn:microsoft.com/office/officeart/2005/8/layout/radial3" loCatId="relationship" qsTypeId="urn:microsoft.com/office/officeart/2005/8/quickstyle/simple1" qsCatId="simple" csTypeId="urn:microsoft.com/office/officeart/2005/8/colors/accent4_3" csCatId="accent4" phldr="1"/>
      <dgm:spPr/>
      <dgm:t>
        <a:bodyPr/>
        <a:lstStyle/>
        <a:p>
          <a:endParaRPr lang="en-GB"/>
        </a:p>
      </dgm:t>
    </dgm:pt>
    <dgm:pt modelId="{832ADF15-3568-4A6F-B602-BAFF5E247895}">
      <dgm:prSet phldrT="[Text]" custT="1"/>
      <dgm:spPr/>
      <dgm:t>
        <a:bodyPr/>
        <a:lstStyle/>
        <a:p>
          <a:r>
            <a:rPr lang="en-GB" sz="2400">
              <a:latin typeface="Arial"/>
              <a:cs typeface="Arial"/>
            </a:rPr>
            <a:t>Worcestershire</a:t>
          </a:r>
        </a:p>
      </dgm:t>
    </dgm:pt>
    <dgm:pt modelId="{0BD9A224-AA0F-47B8-83CA-0FF845475BCE}" type="parTrans" cxnId="{69E19A06-49BC-4498-AE7E-F7E07EE74981}">
      <dgm:prSet/>
      <dgm:spPr/>
      <dgm:t>
        <a:bodyPr/>
        <a:lstStyle/>
        <a:p>
          <a:endParaRPr lang="en-GB" sz="1100"/>
        </a:p>
      </dgm:t>
    </dgm:pt>
    <dgm:pt modelId="{1E18A0C7-9FBC-4732-A939-20FCE23587AF}" type="sibTrans" cxnId="{69E19A06-49BC-4498-AE7E-F7E07EE74981}">
      <dgm:prSet/>
      <dgm:spPr/>
      <dgm:t>
        <a:bodyPr/>
        <a:lstStyle/>
        <a:p>
          <a:endParaRPr lang="en-GB" sz="1100"/>
        </a:p>
      </dgm:t>
    </dgm:pt>
    <dgm:pt modelId="{CF7AEC34-F31D-4A33-8EC5-30ACE8DBEFCC}">
      <dgm:prSet phldrT="[Text]" custT="1"/>
      <dgm:spPr/>
      <dgm:t>
        <a:bodyPr/>
        <a:lstStyle/>
        <a:p>
          <a:r>
            <a:rPr lang="en-GB" sz="1100">
              <a:latin typeface="Arial"/>
              <a:cs typeface="Arial"/>
            </a:rPr>
            <a:t>14,700 children eligible for free school meals-</a:t>
          </a:r>
          <a:endParaRPr lang="en-GB" sz="1100">
            <a:solidFill>
              <a:srgbClr val="FF0000"/>
            </a:solidFill>
            <a:latin typeface="Arial"/>
            <a:cs typeface="Arial"/>
          </a:endParaRPr>
        </a:p>
      </dgm:t>
    </dgm:pt>
    <dgm:pt modelId="{B525C9B9-FFDE-439F-917B-AE2A0436533F}" type="parTrans" cxnId="{3E44B990-BDC6-4654-837E-43F1233247BE}">
      <dgm:prSet/>
      <dgm:spPr/>
      <dgm:t>
        <a:bodyPr/>
        <a:lstStyle/>
        <a:p>
          <a:endParaRPr lang="en-GB" sz="1100"/>
        </a:p>
      </dgm:t>
    </dgm:pt>
    <dgm:pt modelId="{EA248977-0C00-4675-9374-B7EA81B8C920}" type="sibTrans" cxnId="{3E44B990-BDC6-4654-837E-43F1233247BE}">
      <dgm:prSet/>
      <dgm:spPr/>
      <dgm:t>
        <a:bodyPr/>
        <a:lstStyle/>
        <a:p>
          <a:endParaRPr lang="en-GB" sz="1100"/>
        </a:p>
      </dgm:t>
    </dgm:pt>
    <dgm:pt modelId="{C275F1A6-D98C-45D4-98CD-771F7D037BF1}">
      <dgm:prSet phldrT="[Text]" custT="1"/>
      <dgm:spPr/>
      <dgm:t>
        <a:bodyPr/>
        <a:lstStyle/>
        <a:p>
          <a:pPr rtl="0"/>
          <a:r>
            <a:rPr lang="en-GB" sz="1100">
              <a:solidFill>
                <a:schemeClr val="tx1"/>
              </a:solidFill>
              <a:latin typeface="Arial"/>
              <a:cs typeface="Arial"/>
            </a:rPr>
            <a:t>8,745 children in H&amp;W access mental health services as of March 2024</a:t>
          </a:r>
        </a:p>
      </dgm:t>
    </dgm:pt>
    <dgm:pt modelId="{6007A0D6-4C1D-497E-A969-F435515F46BA}" type="parTrans" cxnId="{ADB08460-6901-4E38-B750-181995C8023B}">
      <dgm:prSet/>
      <dgm:spPr/>
      <dgm:t>
        <a:bodyPr/>
        <a:lstStyle/>
        <a:p>
          <a:endParaRPr lang="en-GB" sz="1100"/>
        </a:p>
      </dgm:t>
    </dgm:pt>
    <dgm:pt modelId="{42F029C5-7461-495A-A83C-92FF4AEA7CB0}" type="sibTrans" cxnId="{ADB08460-6901-4E38-B750-181995C8023B}">
      <dgm:prSet/>
      <dgm:spPr/>
      <dgm:t>
        <a:bodyPr/>
        <a:lstStyle/>
        <a:p>
          <a:endParaRPr lang="en-GB" sz="1100"/>
        </a:p>
      </dgm:t>
    </dgm:pt>
    <dgm:pt modelId="{A1B1D277-BB03-46B5-BAB0-5BFFC8B48731}">
      <dgm:prSet phldrT="[Text]" phldr="0" custT="1"/>
      <dgm:spPr/>
      <dgm:t>
        <a:bodyPr/>
        <a:lstStyle/>
        <a:p>
          <a:pPr rtl="0"/>
          <a:r>
            <a:rPr lang="en-GB" sz="1100">
              <a:latin typeface="Arial"/>
              <a:cs typeface="Arial"/>
            </a:rPr>
            <a:t> 613 children are obese</a:t>
          </a:r>
        </a:p>
      </dgm:t>
    </dgm:pt>
    <dgm:pt modelId="{81A9AF3C-42A6-428E-AB20-DC970F9086BF}" type="parTrans" cxnId="{8B1A9D9B-BCFB-4189-BE38-2CA9CC0B63B0}">
      <dgm:prSet/>
      <dgm:spPr/>
      <dgm:t>
        <a:bodyPr/>
        <a:lstStyle/>
        <a:p>
          <a:endParaRPr lang="en-GB" sz="1100"/>
        </a:p>
      </dgm:t>
    </dgm:pt>
    <dgm:pt modelId="{DBF68792-ED20-40F0-BCDA-49E3D4F753D2}" type="sibTrans" cxnId="{8B1A9D9B-BCFB-4189-BE38-2CA9CC0B63B0}">
      <dgm:prSet/>
      <dgm:spPr/>
      <dgm:t>
        <a:bodyPr/>
        <a:lstStyle/>
        <a:p>
          <a:endParaRPr lang="en-GB" sz="1100"/>
        </a:p>
      </dgm:t>
    </dgm:pt>
    <dgm:pt modelId="{D07CA8B2-3007-439D-A728-9E4CEF9D4D20}">
      <dgm:prSet phldrT="[Text]" custT="1"/>
      <dgm:spPr/>
      <dgm:t>
        <a:bodyPr/>
        <a:lstStyle/>
        <a:p>
          <a:pPr rtl="0"/>
          <a:r>
            <a:rPr lang="en-GB" sz="1100">
              <a:solidFill>
                <a:schemeClr val="tx1"/>
              </a:solidFill>
              <a:latin typeface="Arial"/>
              <a:cs typeface="Arial"/>
            </a:rPr>
            <a:t>293 children with Diabetes</a:t>
          </a:r>
        </a:p>
      </dgm:t>
    </dgm:pt>
    <dgm:pt modelId="{8BA862E7-425F-43B4-8B5A-B97E6CCB286F}" type="parTrans" cxnId="{E5FBB2B7-B24B-4884-999B-ECFADBD39C0A}">
      <dgm:prSet/>
      <dgm:spPr/>
      <dgm:t>
        <a:bodyPr/>
        <a:lstStyle/>
        <a:p>
          <a:endParaRPr lang="en-GB" sz="1100"/>
        </a:p>
      </dgm:t>
    </dgm:pt>
    <dgm:pt modelId="{A5E8C128-0C7D-4A0E-B3FB-AB519A28F14F}" type="sibTrans" cxnId="{E5FBB2B7-B24B-4884-999B-ECFADBD39C0A}">
      <dgm:prSet/>
      <dgm:spPr/>
      <dgm:t>
        <a:bodyPr/>
        <a:lstStyle/>
        <a:p>
          <a:endParaRPr lang="en-GB" sz="1100"/>
        </a:p>
      </dgm:t>
    </dgm:pt>
    <dgm:pt modelId="{35465538-040D-44D6-9857-BD65A6119467}">
      <dgm:prSet phldrT="[Text]" custT="1"/>
      <dgm:spPr/>
      <dgm:t>
        <a:bodyPr/>
        <a:lstStyle/>
        <a:p>
          <a:pPr rtl="0"/>
          <a:r>
            <a:rPr lang="en-GB" sz="1100">
              <a:solidFill>
                <a:schemeClr val="tx1"/>
              </a:solidFill>
              <a:latin typeface="Arial"/>
              <a:cs typeface="Arial"/>
            </a:rPr>
            <a:t>403 children with Epilepsy</a:t>
          </a:r>
        </a:p>
      </dgm:t>
    </dgm:pt>
    <dgm:pt modelId="{465EDC1E-7D3E-479A-BF91-1DCA96ED8BF8}" type="parTrans" cxnId="{DD765684-81D5-424F-8E9A-444F57EEDAFB}">
      <dgm:prSet/>
      <dgm:spPr/>
      <dgm:t>
        <a:bodyPr/>
        <a:lstStyle/>
        <a:p>
          <a:endParaRPr lang="en-GB" sz="1100"/>
        </a:p>
      </dgm:t>
    </dgm:pt>
    <dgm:pt modelId="{6AFB61BB-7ECE-48CB-8334-78D91179DA7F}" type="sibTrans" cxnId="{DD765684-81D5-424F-8E9A-444F57EEDAFB}">
      <dgm:prSet/>
      <dgm:spPr/>
      <dgm:t>
        <a:bodyPr/>
        <a:lstStyle/>
        <a:p>
          <a:endParaRPr lang="en-GB" sz="1100"/>
        </a:p>
      </dgm:t>
    </dgm:pt>
    <dgm:pt modelId="{4D58D99C-32A1-45DE-988A-6E6BA5884EC0}">
      <dgm:prSet phldrT="[Text]"/>
      <dgm:spPr/>
      <dgm:t>
        <a:bodyPr/>
        <a:lstStyle/>
        <a:p>
          <a:endParaRPr lang="en-GB" sz="1100"/>
        </a:p>
      </dgm:t>
    </dgm:pt>
    <dgm:pt modelId="{088EDCD9-5C34-430C-A943-28488DE90C03}" type="parTrans" cxnId="{D59B6C41-67B3-4876-A8F3-AB542CAA53B9}">
      <dgm:prSet/>
      <dgm:spPr/>
      <dgm:t>
        <a:bodyPr/>
        <a:lstStyle/>
        <a:p>
          <a:endParaRPr lang="en-GB" sz="1100"/>
        </a:p>
      </dgm:t>
    </dgm:pt>
    <dgm:pt modelId="{CF134FFB-62BD-4BDB-8E28-F6C2022E5C00}" type="sibTrans" cxnId="{D59B6C41-67B3-4876-A8F3-AB542CAA53B9}">
      <dgm:prSet/>
      <dgm:spPr/>
      <dgm:t>
        <a:bodyPr/>
        <a:lstStyle/>
        <a:p>
          <a:endParaRPr lang="en-GB" sz="1100"/>
        </a:p>
      </dgm:t>
    </dgm:pt>
    <dgm:pt modelId="{2B0D93C4-3DD9-40F2-AF7D-531D87296091}">
      <dgm:prSet custT="1"/>
      <dgm:spPr/>
      <dgm:t>
        <a:bodyPr/>
        <a:lstStyle/>
        <a:p>
          <a:pPr rtl="0"/>
          <a:r>
            <a:rPr lang="en-GB" sz="1100">
              <a:solidFill>
                <a:schemeClr val="tx1"/>
              </a:solidFill>
              <a:latin typeface="Arial"/>
              <a:cs typeface="Arial"/>
            </a:rPr>
            <a:t>4,418 children with Asthma</a:t>
          </a:r>
          <a:endParaRPr lang="en-GB" sz="1100" dirty="0">
            <a:solidFill>
              <a:schemeClr val="tx1"/>
            </a:solidFill>
            <a:latin typeface="Arial"/>
            <a:cs typeface="Arial"/>
          </a:endParaRPr>
        </a:p>
      </dgm:t>
    </dgm:pt>
    <dgm:pt modelId="{6922DC4B-F6C7-4473-AD4C-A2BF9C40B8D0}" type="parTrans" cxnId="{29D0A972-3713-43D0-B56A-14C46D9E9921}">
      <dgm:prSet/>
      <dgm:spPr/>
      <dgm:t>
        <a:bodyPr/>
        <a:lstStyle/>
        <a:p>
          <a:endParaRPr lang="en-GB" sz="1100"/>
        </a:p>
      </dgm:t>
    </dgm:pt>
    <dgm:pt modelId="{CA8CF2F0-7A94-4242-881D-E18D128EC10A}" type="sibTrans" cxnId="{29D0A972-3713-43D0-B56A-14C46D9E9921}">
      <dgm:prSet/>
      <dgm:spPr/>
      <dgm:t>
        <a:bodyPr/>
        <a:lstStyle/>
        <a:p>
          <a:endParaRPr lang="en-GB" sz="1100"/>
        </a:p>
      </dgm:t>
    </dgm:pt>
    <dgm:pt modelId="{9FB88740-F45A-468A-A4EC-602D9BEBB094}">
      <dgm:prSet custT="1"/>
      <dgm:spPr/>
      <dgm:t>
        <a:bodyPr/>
        <a:lstStyle/>
        <a:p>
          <a:pPr rtl="0"/>
          <a:r>
            <a:rPr lang="en-US" sz="1100">
              <a:solidFill>
                <a:schemeClr val="tx1"/>
              </a:solidFill>
              <a:latin typeface="Arial"/>
              <a:cs typeface="Arial"/>
            </a:rPr>
            <a:t>198 children with Tooth decay</a:t>
          </a:r>
          <a:endParaRPr lang="en-GB" sz="1100">
            <a:solidFill>
              <a:schemeClr val="tx1"/>
            </a:solidFill>
            <a:latin typeface="Arial"/>
            <a:cs typeface="Arial"/>
          </a:endParaRPr>
        </a:p>
      </dgm:t>
    </dgm:pt>
    <dgm:pt modelId="{47BCF9B8-51FC-4CAC-A316-A570E5D6D997}" type="parTrans" cxnId="{999FB5C3-A60E-40D9-96E1-A195E251E0AD}">
      <dgm:prSet/>
      <dgm:spPr/>
      <dgm:t>
        <a:bodyPr/>
        <a:lstStyle/>
        <a:p>
          <a:endParaRPr lang="en-GB" sz="1100"/>
        </a:p>
      </dgm:t>
    </dgm:pt>
    <dgm:pt modelId="{C6979866-DD27-48FB-945F-939EA81220D5}" type="sibTrans" cxnId="{999FB5C3-A60E-40D9-96E1-A195E251E0AD}">
      <dgm:prSet/>
      <dgm:spPr/>
      <dgm:t>
        <a:bodyPr/>
        <a:lstStyle/>
        <a:p>
          <a:endParaRPr lang="en-GB" sz="1100"/>
        </a:p>
      </dgm:t>
    </dgm:pt>
    <dgm:pt modelId="{EF9E59D8-B11A-470B-97F0-C14995EAC443}" type="pres">
      <dgm:prSet presAssocID="{40F130F2-FD4F-4908-8D42-F5FC399DCA12}" presName="composite" presStyleCnt="0">
        <dgm:presLayoutVars>
          <dgm:chMax val="1"/>
          <dgm:dir/>
          <dgm:resizeHandles val="exact"/>
        </dgm:presLayoutVars>
      </dgm:prSet>
      <dgm:spPr/>
    </dgm:pt>
    <dgm:pt modelId="{0AD5506C-2376-4FC8-9297-93A7770E7093}" type="pres">
      <dgm:prSet presAssocID="{40F130F2-FD4F-4908-8D42-F5FC399DCA12}" presName="radial" presStyleCnt="0">
        <dgm:presLayoutVars>
          <dgm:animLvl val="ctr"/>
        </dgm:presLayoutVars>
      </dgm:prSet>
      <dgm:spPr/>
    </dgm:pt>
    <dgm:pt modelId="{F5E183BB-38EF-47FE-B59F-8887CE90C3B5}" type="pres">
      <dgm:prSet presAssocID="{832ADF15-3568-4A6F-B602-BAFF5E247895}" presName="centerShape" presStyleLbl="vennNode1" presStyleIdx="0" presStyleCnt="8" custScaleX="111506" custScaleY="104503"/>
      <dgm:spPr/>
    </dgm:pt>
    <dgm:pt modelId="{4ABEDDA4-2506-41D7-AFCA-254CD90147C6}" type="pres">
      <dgm:prSet presAssocID="{CF7AEC34-F31D-4A33-8EC5-30ACE8DBEFCC}" presName="node" presStyleLbl="vennNode1" presStyleIdx="1" presStyleCnt="8" custRadScaleRad="96961" custRadScaleInc="410">
        <dgm:presLayoutVars>
          <dgm:bulletEnabled val="1"/>
        </dgm:presLayoutVars>
      </dgm:prSet>
      <dgm:spPr/>
    </dgm:pt>
    <dgm:pt modelId="{FF9854EB-1E5B-4ADE-85A6-4EFF97E576DF}" type="pres">
      <dgm:prSet presAssocID="{C275F1A6-D98C-45D4-98CD-771F7D037BF1}" presName="node" presStyleLbl="vennNode1" presStyleIdx="2" presStyleCnt="8">
        <dgm:presLayoutVars>
          <dgm:bulletEnabled val="1"/>
        </dgm:presLayoutVars>
      </dgm:prSet>
      <dgm:spPr/>
    </dgm:pt>
    <dgm:pt modelId="{60824127-A041-4181-8C6D-C4C8E3B5EB03}" type="pres">
      <dgm:prSet presAssocID="{A1B1D277-BB03-46B5-BAB0-5BFFC8B48731}" presName="node" presStyleLbl="vennNode1" presStyleIdx="3" presStyleCnt="8">
        <dgm:presLayoutVars>
          <dgm:bulletEnabled val="1"/>
        </dgm:presLayoutVars>
      </dgm:prSet>
      <dgm:spPr/>
    </dgm:pt>
    <dgm:pt modelId="{566FEF00-A9F4-47FB-8F46-1F28646A7D43}" type="pres">
      <dgm:prSet presAssocID="{2B0D93C4-3DD9-40F2-AF7D-531D87296091}" presName="node" presStyleLbl="vennNode1" presStyleIdx="4" presStyleCnt="8">
        <dgm:presLayoutVars>
          <dgm:bulletEnabled val="1"/>
        </dgm:presLayoutVars>
      </dgm:prSet>
      <dgm:spPr/>
    </dgm:pt>
    <dgm:pt modelId="{8B4C6A1A-24E3-417B-BCAA-1804C84038C1}" type="pres">
      <dgm:prSet presAssocID="{9FB88740-F45A-468A-A4EC-602D9BEBB094}" presName="node" presStyleLbl="vennNode1" presStyleIdx="5" presStyleCnt="8">
        <dgm:presLayoutVars>
          <dgm:bulletEnabled val="1"/>
        </dgm:presLayoutVars>
      </dgm:prSet>
      <dgm:spPr/>
    </dgm:pt>
    <dgm:pt modelId="{FF18D79F-07E7-4914-BEBE-432DC0789D0D}" type="pres">
      <dgm:prSet presAssocID="{D07CA8B2-3007-439D-A728-9E4CEF9D4D20}" presName="node" presStyleLbl="vennNode1" presStyleIdx="6" presStyleCnt="8">
        <dgm:presLayoutVars>
          <dgm:bulletEnabled val="1"/>
        </dgm:presLayoutVars>
      </dgm:prSet>
      <dgm:spPr/>
    </dgm:pt>
    <dgm:pt modelId="{9BF864A4-2F5A-443B-BD65-A864CF771F6A}" type="pres">
      <dgm:prSet presAssocID="{35465538-040D-44D6-9857-BD65A6119467}" presName="node" presStyleLbl="vennNode1" presStyleIdx="7" presStyleCnt="8">
        <dgm:presLayoutVars>
          <dgm:bulletEnabled val="1"/>
        </dgm:presLayoutVars>
      </dgm:prSet>
      <dgm:spPr/>
    </dgm:pt>
  </dgm:ptLst>
  <dgm:cxnLst>
    <dgm:cxn modelId="{69E19A06-49BC-4498-AE7E-F7E07EE74981}" srcId="{40F130F2-FD4F-4908-8D42-F5FC399DCA12}" destId="{832ADF15-3568-4A6F-B602-BAFF5E247895}" srcOrd="0" destOrd="0" parTransId="{0BD9A224-AA0F-47B8-83CA-0FF845475BCE}" sibTransId="{1E18A0C7-9FBC-4732-A939-20FCE23587AF}"/>
    <dgm:cxn modelId="{60FCA709-5C8B-4596-ABBC-C55B112982D1}" type="presOf" srcId="{A1B1D277-BB03-46B5-BAB0-5BFFC8B48731}" destId="{60824127-A041-4181-8C6D-C4C8E3B5EB03}" srcOrd="0" destOrd="0" presId="urn:microsoft.com/office/officeart/2005/8/layout/radial3"/>
    <dgm:cxn modelId="{1A4BBD5E-B588-403E-8460-8D3411CCB415}" type="presOf" srcId="{832ADF15-3568-4A6F-B602-BAFF5E247895}" destId="{F5E183BB-38EF-47FE-B59F-8887CE90C3B5}" srcOrd="0" destOrd="0" presId="urn:microsoft.com/office/officeart/2005/8/layout/radial3"/>
    <dgm:cxn modelId="{ADB08460-6901-4E38-B750-181995C8023B}" srcId="{832ADF15-3568-4A6F-B602-BAFF5E247895}" destId="{C275F1A6-D98C-45D4-98CD-771F7D037BF1}" srcOrd="1" destOrd="0" parTransId="{6007A0D6-4C1D-497E-A969-F435515F46BA}" sibTransId="{42F029C5-7461-495A-A83C-92FF4AEA7CB0}"/>
    <dgm:cxn modelId="{D59B6C41-67B3-4876-A8F3-AB542CAA53B9}" srcId="{40F130F2-FD4F-4908-8D42-F5FC399DCA12}" destId="{4D58D99C-32A1-45DE-988A-6E6BA5884EC0}" srcOrd="1" destOrd="0" parTransId="{088EDCD9-5C34-430C-A943-28488DE90C03}" sibTransId="{CF134FFB-62BD-4BDB-8E28-F6C2022E5C00}"/>
    <dgm:cxn modelId="{D7315266-85E7-4E68-969D-59CFC7674A77}" type="presOf" srcId="{35465538-040D-44D6-9857-BD65A6119467}" destId="{9BF864A4-2F5A-443B-BD65-A864CF771F6A}" srcOrd="0" destOrd="0" presId="urn:microsoft.com/office/officeart/2005/8/layout/radial3"/>
    <dgm:cxn modelId="{E18D3F4D-0498-45CB-89D2-AF79FFE81B6A}" type="presOf" srcId="{CF7AEC34-F31D-4A33-8EC5-30ACE8DBEFCC}" destId="{4ABEDDA4-2506-41D7-AFCA-254CD90147C6}" srcOrd="0" destOrd="0" presId="urn:microsoft.com/office/officeart/2005/8/layout/radial3"/>
    <dgm:cxn modelId="{29D0A972-3713-43D0-B56A-14C46D9E9921}" srcId="{832ADF15-3568-4A6F-B602-BAFF5E247895}" destId="{2B0D93C4-3DD9-40F2-AF7D-531D87296091}" srcOrd="3" destOrd="0" parTransId="{6922DC4B-F6C7-4473-AD4C-A2BF9C40B8D0}" sibTransId="{CA8CF2F0-7A94-4242-881D-E18D128EC10A}"/>
    <dgm:cxn modelId="{0D9C7353-D082-4067-B882-D784363520D8}" type="presOf" srcId="{D07CA8B2-3007-439D-A728-9E4CEF9D4D20}" destId="{FF18D79F-07E7-4914-BEBE-432DC0789D0D}" srcOrd="0" destOrd="0" presId="urn:microsoft.com/office/officeart/2005/8/layout/radial3"/>
    <dgm:cxn modelId="{DD765684-81D5-424F-8E9A-444F57EEDAFB}" srcId="{832ADF15-3568-4A6F-B602-BAFF5E247895}" destId="{35465538-040D-44D6-9857-BD65A6119467}" srcOrd="6" destOrd="0" parTransId="{465EDC1E-7D3E-479A-BF91-1DCA96ED8BF8}" sibTransId="{6AFB61BB-7ECE-48CB-8334-78D91179DA7F}"/>
    <dgm:cxn modelId="{3E44B990-BDC6-4654-837E-43F1233247BE}" srcId="{832ADF15-3568-4A6F-B602-BAFF5E247895}" destId="{CF7AEC34-F31D-4A33-8EC5-30ACE8DBEFCC}" srcOrd="0" destOrd="0" parTransId="{B525C9B9-FFDE-439F-917B-AE2A0436533F}" sibTransId="{EA248977-0C00-4675-9374-B7EA81B8C920}"/>
    <dgm:cxn modelId="{8B1A9D9B-BCFB-4189-BE38-2CA9CC0B63B0}" srcId="{832ADF15-3568-4A6F-B602-BAFF5E247895}" destId="{A1B1D277-BB03-46B5-BAB0-5BFFC8B48731}" srcOrd="2" destOrd="0" parTransId="{81A9AF3C-42A6-428E-AB20-DC970F9086BF}" sibTransId="{DBF68792-ED20-40F0-BCDA-49E3D4F753D2}"/>
    <dgm:cxn modelId="{106586AA-5428-473E-B5AC-DC732E6E195B}" type="presOf" srcId="{9FB88740-F45A-468A-A4EC-602D9BEBB094}" destId="{8B4C6A1A-24E3-417B-BCAA-1804C84038C1}" srcOrd="0" destOrd="0" presId="urn:microsoft.com/office/officeart/2005/8/layout/radial3"/>
    <dgm:cxn modelId="{6E4E44B0-28F1-41CC-9D09-436073C6E079}" type="presOf" srcId="{40F130F2-FD4F-4908-8D42-F5FC399DCA12}" destId="{EF9E59D8-B11A-470B-97F0-C14995EAC443}" srcOrd="0" destOrd="0" presId="urn:microsoft.com/office/officeart/2005/8/layout/radial3"/>
    <dgm:cxn modelId="{7D08F6B2-3E7A-4976-B1EE-1B87F17274B6}" type="presOf" srcId="{2B0D93C4-3DD9-40F2-AF7D-531D87296091}" destId="{566FEF00-A9F4-47FB-8F46-1F28646A7D43}" srcOrd="0" destOrd="0" presId="urn:microsoft.com/office/officeart/2005/8/layout/radial3"/>
    <dgm:cxn modelId="{E5FBB2B7-B24B-4884-999B-ECFADBD39C0A}" srcId="{832ADF15-3568-4A6F-B602-BAFF5E247895}" destId="{D07CA8B2-3007-439D-A728-9E4CEF9D4D20}" srcOrd="5" destOrd="0" parTransId="{8BA862E7-425F-43B4-8B5A-B97E6CCB286F}" sibTransId="{A5E8C128-0C7D-4A0E-B3FB-AB519A28F14F}"/>
    <dgm:cxn modelId="{999FB5C3-A60E-40D9-96E1-A195E251E0AD}" srcId="{832ADF15-3568-4A6F-B602-BAFF5E247895}" destId="{9FB88740-F45A-468A-A4EC-602D9BEBB094}" srcOrd="4" destOrd="0" parTransId="{47BCF9B8-51FC-4CAC-A316-A570E5D6D997}" sibTransId="{C6979866-DD27-48FB-945F-939EA81220D5}"/>
    <dgm:cxn modelId="{E66C03F8-72EE-43A4-A807-F279F8F5C279}" type="presOf" srcId="{C275F1A6-D98C-45D4-98CD-771F7D037BF1}" destId="{FF9854EB-1E5B-4ADE-85A6-4EFF97E576DF}" srcOrd="0" destOrd="0" presId="urn:microsoft.com/office/officeart/2005/8/layout/radial3"/>
    <dgm:cxn modelId="{0E08FA49-6924-4411-8A96-FF505C13662E}" type="presParOf" srcId="{EF9E59D8-B11A-470B-97F0-C14995EAC443}" destId="{0AD5506C-2376-4FC8-9297-93A7770E7093}" srcOrd="0" destOrd="0" presId="urn:microsoft.com/office/officeart/2005/8/layout/radial3"/>
    <dgm:cxn modelId="{843EBF3D-9AAF-4281-933F-8AB3182220B0}" type="presParOf" srcId="{0AD5506C-2376-4FC8-9297-93A7770E7093}" destId="{F5E183BB-38EF-47FE-B59F-8887CE90C3B5}" srcOrd="0" destOrd="0" presId="urn:microsoft.com/office/officeart/2005/8/layout/radial3"/>
    <dgm:cxn modelId="{98F0C4C2-BD82-45EA-8A5F-02222F93A81C}" type="presParOf" srcId="{0AD5506C-2376-4FC8-9297-93A7770E7093}" destId="{4ABEDDA4-2506-41D7-AFCA-254CD90147C6}" srcOrd="1" destOrd="0" presId="urn:microsoft.com/office/officeart/2005/8/layout/radial3"/>
    <dgm:cxn modelId="{42B3EAAC-705B-49E6-A230-FF9D323F6AD9}" type="presParOf" srcId="{0AD5506C-2376-4FC8-9297-93A7770E7093}" destId="{FF9854EB-1E5B-4ADE-85A6-4EFF97E576DF}" srcOrd="2" destOrd="0" presId="urn:microsoft.com/office/officeart/2005/8/layout/radial3"/>
    <dgm:cxn modelId="{20DEA925-1A75-49B5-BDC8-57D5AE7D4DDE}" type="presParOf" srcId="{0AD5506C-2376-4FC8-9297-93A7770E7093}" destId="{60824127-A041-4181-8C6D-C4C8E3B5EB03}" srcOrd="3" destOrd="0" presId="urn:microsoft.com/office/officeart/2005/8/layout/radial3"/>
    <dgm:cxn modelId="{D9C94144-80B1-40F3-B801-B0BCEF718B0F}" type="presParOf" srcId="{0AD5506C-2376-4FC8-9297-93A7770E7093}" destId="{566FEF00-A9F4-47FB-8F46-1F28646A7D43}" srcOrd="4" destOrd="0" presId="urn:microsoft.com/office/officeart/2005/8/layout/radial3"/>
    <dgm:cxn modelId="{23C623B3-7433-4D3C-B289-2D5D73D747CB}" type="presParOf" srcId="{0AD5506C-2376-4FC8-9297-93A7770E7093}" destId="{8B4C6A1A-24E3-417B-BCAA-1804C84038C1}" srcOrd="5" destOrd="0" presId="urn:microsoft.com/office/officeart/2005/8/layout/radial3"/>
    <dgm:cxn modelId="{7E8ACD50-94B3-4B5E-8285-9C56FCA3D3B4}" type="presParOf" srcId="{0AD5506C-2376-4FC8-9297-93A7770E7093}" destId="{FF18D79F-07E7-4914-BEBE-432DC0789D0D}" srcOrd="6" destOrd="0" presId="urn:microsoft.com/office/officeart/2005/8/layout/radial3"/>
    <dgm:cxn modelId="{CCB9146F-CEEF-4EBA-AED6-175C1B86A8E7}" type="presParOf" srcId="{0AD5506C-2376-4FC8-9297-93A7770E7093}" destId="{9BF864A4-2F5A-443B-BD65-A864CF771F6A}" srcOrd="7"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183BB-38EF-47FE-B59F-8887CE90C3B5}">
      <dsp:nvSpPr>
        <dsp:cNvPr id="0" name=""/>
        <dsp:cNvSpPr/>
      </dsp:nvSpPr>
      <dsp:spPr>
        <a:xfrm>
          <a:off x="1341108" y="1352915"/>
          <a:ext cx="3236041" cy="3236041"/>
        </a:xfrm>
        <a:prstGeom prst="ellipse">
          <a:avLst/>
        </a:prstGeom>
        <a:solidFill>
          <a:schemeClr val="accent1">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a:latin typeface="Arial"/>
              <a:cs typeface="Arial"/>
            </a:rPr>
            <a:t>Herefordshire</a:t>
          </a:r>
          <a:endParaRPr lang="en-GB" sz="3200" kern="1200">
            <a:latin typeface="Arial"/>
            <a:cs typeface="Arial"/>
          </a:endParaRPr>
        </a:p>
      </dsp:txBody>
      <dsp:txXfrm>
        <a:off x="1815015" y="1826822"/>
        <a:ext cx="2288227" cy="2288227"/>
      </dsp:txXfrm>
    </dsp:sp>
    <dsp:sp modelId="{4ABEDDA4-2506-41D7-AFCA-254CD90147C6}">
      <dsp:nvSpPr>
        <dsp:cNvPr id="0" name=""/>
        <dsp:cNvSpPr/>
      </dsp:nvSpPr>
      <dsp:spPr>
        <a:xfrm>
          <a:off x="2172359" y="53278"/>
          <a:ext cx="1618020" cy="1618020"/>
        </a:xfrm>
        <a:prstGeom prst="ellipse">
          <a:avLst/>
        </a:prstGeom>
        <a:solidFill>
          <a:schemeClr val="accent1">
            <a:shade val="80000"/>
            <a:alpha val="50000"/>
            <a:hueOff val="49898"/>
            <a:satOff val="-894"/>
            <a:lumOff val="37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latin typeface="Arial"/>
              <a:cs typeface="Arial"/>
            </a:rPr>
            <a:t>4,600 children eligible for free school meals-</a:t>
          </a:r>
          <a:endParaRPr lang="en-GB" sz="1100" kern="1200">
            <a:solidFill>
              <a:srgbClr val="FF0000"/>
            </a:solidFill>
            <a:latin typeface="Arial"/>
            <a:cs typeface="Arial"/>
          </a:endParaRPr>
        </a:p>
      </dsp:txBody>
      <dsp:txXfrm>
        <a:off x="2409313" y="290232"/>
        <a:ext cx="1144112" cy="1144112"/>
      </dsp:txXfrm>
    </dsp:sp>
    <dsp:sp modelId="{04C60EB6-F3CC-42AC-8965-B7299426290C}">
      <dsp:nvSpPr>
        <dsp:cNvPr id="0" name=""/>
        <dsp:cNvSpPr/>
      </dsp:nvSpPr>
      <dsp:spPr>
        <a:xfrm>
          <a:off x="3798686" y="847237"/>
          <a:ext cx="1618020" cy="1618020"/>
        </a:xfrm>
        <a:prstGeom prst="ellipse">
          <a:avLst/>
        </a:prstGeom>
        <a:solidFill>
          <a:schemeClr val="accent1">
            <a:shade val="80000"/>
            <a:alpha val="50000"/>
            <a:hueOff val="99795"/>
            <a:satOff val="-1787"/>
            <a:lumOff val="75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a:solidFill>
                <a:schemeClr val="tx1"/>
              </a:solidFill>
              <a:latin typeface="Arial"/>
              <a:cs typeface="Arial"/>
            </a:rPr>
            <a:t>3.7% of children in primary school and 4.2% children in secondary school have social, emotional and mental health needs.</a:t>
          </a:r>
        </a:p>
      </dsp:txBody>
      <dsp:txXfrm>
        <a:off x="4035640" y="1084191"/>
        <a:ext cx="1144112" cy="1144112"/>
      </dsp:txXfrm>
    </dsp:sp>
    <dsp:sp modelId="{16C8E504-478B-4B14-8F5F-FEAB4B13BFB3}">
      <dsp:nvSpPr>
        <dsp:cNvPr id="0" name=""/>
        <dsp:cNvSpPr/>
      </dsp:nvSpPr>
      <dsp:spPr>
        <a:xfrm>
          <a:off x="4205848" y="2631132"/>
          <a:ext cx="1618020" cy="1618020"/>
        </a:xfrm>
        <a:prstGeom prst="ellipse">
          <a:avLst/>
        </a:prstGeom>
        <a:solidFill>
          <a:schemeClr val="accent1">
            <a:shade val="80000"/>
            <a:alpha val="50000"/>
            <a:hueOff val="149693"/>
            <a:satOff val="-2681"/>
            <a:lumOff val="113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solidFill>
                <a:schemeClr val="tx1"/>
              </a:solidFill>
              <a:latin typeface="Arial"/>
              <a:cs typeface="Arial"/>
            </a:rPr>
            <a:t>103 children (0-17) are recorded as having depression and 395 as having anxiety</a:t>
          </a:r>
        </a:p>
      </dsp:txBody>
      <dsp:txXfrm>
        <a:off x="4442802" y="2868086"/>
        <a:ext cx="1144112" cy="1144112"/>
      </dsp:txXfrm>
    </dsp:sp>
    <dsp:sp modelId="{7B649427-F3BC-4400-A409-3B5052ECBEB7}">
      <dsp:nvSpPr>
        <dsp:cNvPr id="0" name=""/>
        <dsp:cNvSpPr/>
      </dsp:nvSpPr>
      <dsp:spPr>
        <a:xfrm>
          <a:off x="3065004" y="4061705"/>
          <a:ext cx="1618020" cy="1618020"/>
        </a:xfrm>
        <a:prstGeom prst="ellipse">
          <a:avLst/>
        </a:prstGeom>
        <a:solidFill>
          <a:schemeClr val="accent1">
            <a:shade val="80000"/>
            <a:alpha val="50000"/>
            <a:hueOff val="199590"/>
            <a:satOff val="-3575"/>
            <a:lumOff val="151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solidFill>
                <a:schemeClr val="tx1"/>
              </a:solidFill>
              <a:latin typeface="Arial"/>
              <a:cs typeface="Arial"/>
            </a:rPr>
            <a:t>1,670 children are recorded as having  Asthma</a:t>
          </a:r>
        </a:p>
      </dsp:txBody>
      <dsp:txXfrm>
        <a:off x="3301958" y="4298659"/>
        <a:ext cx="1144112" cy="1144112"/>
      </dsp:txXfrm>
    </dsp:sp>
    <dsp:sp modelId="{D04B675A-B519-4918-B77B-B81DC1CB3203}">
      <dsp:nvSpPr>
        <dsp:cNvPr id="0" name=""/>
        <dsp:cNvSpPr/>
      </dsp:nvSpPr>
      <dsp:spPr>
        <a:xfrm>
          <a:off x="1235233" y="4061705"/>
          <a:ext cx="1618020" cy="1618020"/>
        </a:xfrm>
        <a:prstGeom prst="ellipse">
          <a:avLst/>
        </a:prstGeom>
        <a:solidFill>
          <a:schemeClr val="accent1">
            <a:shade val="80000"/>
            <a:alpha val="50000"/>
            <a:hueOff val="249488"/>
            <a:satOff val="-4469"/>
            <a:lumOff val="189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GB" sz="1200" kern="1200">
              <a:solidFill>
                <a:schemeClr val="tx1"/>
              </a:solidFill>
              <a:latin typeface="Arial"/>
              <a:cs typeface="Arial"/>
            </a:rPr>
            <a:t>39% of 5 year old have experience with visually dental decay</a:t>
          </a:r>
        </a:p>
      </dsp:txBody>
      <dsp:txXfrm>
        <a:off x="1472187" y="4298659"/>
        <a:ext cx="1144112" cy="1144112"/>
      </dsp:txXfrm>
    </dsp:sp>
    <dsp:sp modelId="{FEEA84FA-4778-49DB-9836-05B3D23C9E14}">
      <dsp:nvSpPr>
        <dsp:cNvPr id="0" name=""/>
        <dsp:cNvSpPr/>
      </dsp:nvSpPr>
      <dsp:spPr>
        <a:xfrm>
          <a:off x="94389" y="2631132"/>
          <a:ext cx="1618020" cy="1618020"/>
        </a:xfrm>
        <a:prstGeom prst="ellipse">
          <a:avLst/>
        </a:prstGeom>
        <a:solidFill>
          <a:schemeClr val="accent1">
            <a:shade val="80000"/>
            <a:alpha val="50000"/>
            <a:hueOff val="299385"/>
            <a:satOff val="-5362"/>
            <a:lumOff val="227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solidFill>
                <a:schemeClr val="tx1"/>
              </a:solidFill>
              <a:latin typeface="Arial"/>
              <a:cs typeface="Arial"/>
            </a:rPr>
            <a:t>89 children (0-17) are recorded as having Diabetes</a:t>
          </a:r>
        </a:p>
      </dsp:txBody>
      <dsp:txXfrm>
        <a:off x="331343" y="2868086"/>
        <a:ext cx="1144112" cy="1144112"/>
      </dsp:txXfrm>
    </dsp:sp>
    <dsp:sp modelId="{B7007F7A-895D-49B9-B9F8-0143AE82C223}">
      <dsp:nvSpPr>
        <dsp:cNvPr id="0" name=""/>
        <dsp:cNvSpPr/>
      </dsp:nvSpPr>
      <dsp:spPr>
        <a:xfrm>
          <a:off x="501552" y="847237"/>
          <a:ext cx="1618020" cy="1618020"/>
        </a:xfrm>
        <a:prstGeom prst="ellipse">
          <a:avLst/>
        </a:prstGeom>
        <a:solidFill>
          <a:schemeClr val="accent1">
            <a:shade val="80000"/>
            <a:alpha val="5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solidFill>
                <a:schemeClr val="tx1"/>
              </a:solidFill>
              <a:latin typeface="Arial"/>
              <a:cs typeface="Arial"/>
            </a:rPr>
            <a:t>201 children (0-17) are recorded as having Epilepsy</a:t>
          </a:r>
        </a:p>
      </dsp:txBody>
      <dsp:txXfrm>
        <a:off x="738506" y="1084191"/>
        <a:ext cx="1144112" cy="11441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183BB-38EF-47FE-B59F-8887CE90C3B5}">
      <dsp:nvSpPr>
        <dsp:cNvPr id="0" name=""/>
        <dsp:cNvSpPr/>
      </dsp:nvSpPr>
      <dsp:spPr>
        <a:xfrm>
          <a:off x="1062515" y="1280056"/>
          <a:ext cx="3608381" cy="3381761"/>
        </a:xfrm>
        <a:prstGeom prst="ellipse">
          <a:avLst/>
        </a:prstGeom>
        <a:solidFill>
          <a:schemeClr val="accent4">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latin typeface="Arial"/>
              <a:cs typeface="Arial"/>
            </a:rPr>
            <a:t>Worcestershire</a:t>
          </a:r>
        </a:p>
      </dsp:txBody>
      <dsp:txXfrm>
        <a:off x="1590950" y="1775303"/>
        <a:ext cx="2551511" cy="2391267"/>
      </dsp:txXfrm>
    </dsp:sp>
    <dsp:sp modelId="{4ABEDDA4-2506-41D7-AFCA-254CD90147C6}">
      <dsp:nvSpPr>
        <dsp:cNvPr id="0" name=""/>
        <dsp:cNvSpPr/>
      </dsp:nvSpPr>
      <dsp:spPr>
        <a:xfrm>
          <a:off x="2065219" y="117423"/>
          <a:ext cx="1618021" cy="1618021"/>
        </a:xfrm>
        <a:prstGeom prst="ellipse">
          <a:avLst/>
        </a:prstGeom>
        <a:solidFill>
          <a:schemeClr val="accent4">
            <a:shade val="80000"/>
            <a:alpha val="50000"/>
            <a:hueOff val="-73326"/>
            <a:satOff val="0"/>
            <a:lumOff val="48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latin typeface="Arial"/>
              <a:cs typeface="Arial"/>
            </a:rPr>
            <a:t>14,700 children eligible for free school meals-</a:t>
          </a:r>
          <a:endParaRPr lang="en-GB" sz="1100" kern="1200">
            <a:solidFill>
              <a:srgbClr val="FF0000"/>
            </a:solidFill>
            <a:latin typeface="Arial"/>
            <a:cs typeface="Arial"/>
          </a:endParaRPr>
        </a:p>
      </dsp:txBody>
      <dsp:txXfrm>
        <a:off x="2302173" y="354377"/>
        <a:ext cx="1144113" cy="1144113"/>
      </dsp:txXfrm>
    </dsp:sp>
    <dsp:sp modelId="{FF9854EB-1E5B-4ADE-85A6-4EFF97E576DF}">
      <dsp:nvSpPr>
        <dsp:cNvPr id="0" name=""/>
        <dsp:cNvSpPr/>
      </dsp:nvSpPr>
      <dsp:spPr>
        <a:xfrm>
          <a:off x="3706263" y="847238"/>
          <a:ext cx="1618021" cy="1618021"/>
        </a:xfrm>
        <a:prstGeom prst="ellipse">
          <a:avLst/>
        </a:prstGeom>
        <a:solidFill>
          <a:schemeClr val="accent4">
            <a:shade val="80000"/>
            <a:alpha val="50000"/>
            <a:hueOff val="-146652"/>
            <a:satOff val="0"/>
            <a:lumOff val="96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GB" sz="1100" kern="1200">
              <a:solidFill>
                <a:schemeClr val="tx1"/>
              </a:solidFill>
              <a:latin typeface="Arial"/>
              <a:cs typeface="Arial"/>
            </a:rPr>
            <a:t>8,745 children in H&amp;W access mental health services as of March 2024</a:t>
          </a:r>
        </a:p>
      </dsp:txBody>
      <dsp:txXfrm>
        <a:off x="3943217" y="1084192"/>
        <a:ext cx="1144113" cy="1144113"/>
      </dsp:txXfrm>
    </dsp:sp>
    <dsp:sp modelId="{60824127-A041-4181-8C6D-C4C8E3B5EB03}">
      <dsp:nvSpPr>
        <dsp:cNvPr id="0" name=""/>
        <dsp:cNvSpPr/>
      </dsp:nvSpPr>
      <dsp:spPr>
        <a:xfrm>
          <a:off x="4113425" y="2631133"/>
          <a:ext cx="1618021" cy="1618021"/>
        </a:xfrm>
        <a:prstGeom prst="ellipse">
          <a:avLst/>
        </a:prstGeom>
        <a:solidFill>
          <a:schemeClr val="accent4">
            <a:shade val="80000"/>
            <a:alpha val="50000"/>
            <a:hueOff val="-219978"/>
            <a:satOff val="0"/>
            <a:lumOff val="145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GB" sz="1100" kern="1200">
              <a:latin typeface="Arial"/>
              <a:cs typeface="Arial"/>
            </a:rPr>
            <a:t> 613 children are obese</a:t>
          </a:r>
        </a:p>
      </dsp:txBody>
      <dsp:txXfrm>
        <a:off x="4350379" y="2868087"/>
        <a:ext cx="1144113" cy="1144113"/>
      </dsp:txXfrm>
    </dsp:sp>
    <dsp:sp modelId="{566FEF00-A9F4-47FB-8F46-1F28646A7D43}">
      <dsp:nvSpPr>
        <dsp:cNvPr id="0" name=""/>
        <dsp:cNvSpPr/>
      </dsp:nvSpPr>
      <dsp:spPr>
        <a:xfrm>
          <a:off x="2972581" y="4061707"/>
          <a:ext cx="1618021" cy="1618021"/>
        </a:xfrm>
        <a:prstGeom prst="ellipse">
          <a:avLst/>
        </a:prstGeom>
        <a:solidFill>
          <a:schemeClr val="accent4">
            <a:shade val="80000"/>
            <a:alpha val="50000"/>
            <a:hueOff val="-293305"/>
            <a:satOff val="0"/>
            <a:lumOff val="193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GB" sz="1100" kern="1200">
              <a:solidFill>
                <a:schemeClr val="tx1"/>
              </a:solidFill>
              <a:latin typeface="Arial"/>
              <a:cs typeface="Arial"/>
            </a:rPr>
            <a:t>4,418 children with Asthma</a:t>
          </a:r>
          <a:endParaRPr lang="en-GB" sz="1100" kern="1200" dirty="0">
            <a:solidFill>
              <a:schemeClr val="tx1"/>
            </a:solidFill>
            <a:latin typeface="Arial"/>
            <a:cs typeface="Arial"/>
          </a:endParaRPr>
        </a:p>
      </dsp:txBody>
      <dsp:txXfrm>
        <a:off x="3209535" y="4298661"/>
        <a:ext cx="1144113" cy="1144113"/>
      </dsp:txXfrm>
    </dsp:sp>
    <dsp:sp modelId="{8B4C6A1A-24E3-417B-BCAA-1804C84038C1}">
      <dsp:nvSpPr>
        <dsp:cNvPr id="0" name=""/>
        <dsp:cNvSpPr/>
      </dsp:nvSpPr>
      <dsp:spPr>
        <a:xfrm>
          <a:off x="1142809" y="4061707"/>
          <a:ext cx="1618021" cy="1618021"/>
        </a:xfrm>
        <a:prstGeom prst="ellipse">
          <a:avLst/>
        </a:prstGeom>
        <a:solidFill>
          <a:schemeClr val="accent4">
            <a:shade val="80000"/>
            <a:alpha val="50000"/>
            <a:hueOff val="-366631"/>
            <a:satOff val="0"/>
            <a:lumOff val="24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kern="1200">
              <a:solidFill>
                <a:schemeClr val="tx1"/>
              </a:solidFill>
              <a:latin typeface="Arial"/>
              <a:cs typeface="Arial"/>
            </a:rPr>
            <a:t>198 children with Tooth decay</a:t>
          </a:r>
          <a:endParaRPr lang="en-GB" sz="1100" kern="1200">
            <a:solidFill>
              <a:schemeClr val="tx1"/>
            </a:solidFill>
            <a:latin typeface="Arial"/>
            <a:cs typeface="Arial"/>
          </a:endParaRPr>
        </a:p>
      </dsp:txBody>
      <dsp:txXfrm>
        <a:off x="1379763" y="4298661"/>
        <a:ext cx="1144113" cy="1144113"/>
      </dsp:txXfrm>
    </dsp:sp>
    <dsp:sp modelId="{FF18D79F-07E7-4914-BEBE-432DC0789D0D}">
      <dsp:nvSpPr>
        <dsp:cNvPr id="0" name=""/>
        <dsp:cNvSpPr/>
      </dsp:nvSpPr>
      <dsp:spPr>
        <a:xfrm>
          <a:off x="1965" y="2631133"/>
          <a:ext cx="1618021" cy="1618021"/>
        </a:xfrm>
        <a:prstGeom prst="ellipse">
          <a:avLst/>
        </a:prstGeom>
        <a:solidFill>
          <a:schemeClr val="accent4">
            <a:shade val="80000"/>
            <a:alpha val="50000"/>
            <a:hueOff val="-439957"/>
            <a:satOff val="0"/>
            <a:lumOff val="290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GB" sz="1100" kern="1200">
              <a:solidFill>
                <a:schemeClr val="tx1"/>
              </a:solidFill>
              <a:latin typeface="Arial"/>
              <a:cs typeface="Arial"/>
            </a:rPr>
            <a:t>293 children with Diabetes</a:t>
          </a:r>
        </a:p>
      </dsp:txBody>
      <dsp:txXfrm>
        <a:off x="238919" y="2868087"/>
        <a:ext cx="1144113" cy="1144113"/>
      </dsp:txXfrm>
    </dsp:sp>
    <dsp:sp modelId="{9BF864A4-2F5A-443B-BD65-A864CF771F6A}">
      <dsp:nvSpPr>
        <dsp:cNvPr id="0" name=""/>
        <dsp:cNvSpPr/>
      </dsp:nvSpPr>
      <dsp:spPr>
        <a:xfrm>
          <a:off x="409128" y="847238"/>
          <a:ext cx="1618021" cy="1618021"/>
        </a:xfrm>
        <a:prstGeom prst="ellipse">
          <a:avLst/>
        </a:prstGeom>
        <a:solidFill>
          <a:schemeClr val="accent4">
            <a:shade val="80000"/>
            <a:alpha val="50000"/>
            <a:hueOff val="-513283"/>
            <a:satOff val="0"/>
            <a:lumOff val="338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GB" sz="1100" kern="1200">
              <a:solidFill>
                <a:schemeClr val="tx1"/>
              </a:solidFill>
              <a:latin typeface="Arial"/>
              <a:cs typeface="Arial"/>
            </a:rPr>
            <a:t>403 children with Epilepsy</a:t>
          </a:r>
        </a:p>
      </dsp:txBody>
      <dsp:txXfrm>
        <a:off x="646082" y="1084192"/>
        <a:ext cx="1144113" cy="114411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8CB8C67D-C426-4396-8438-8B8D15B784E8}" type="datetimeFigureOut">
              <a:rPr lang="en-GB" smtClean="0"/>
              <a:t>20/02/2025</a:t>
            </a:fld>
            <a:endParaRPr lang="en-GB"/>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DC80B8FB-044E-421A-B4DE-444BD34ED9C2}" type="slidenum">
              <a:rPr lang="en-GB" smtClean="0"/>
              <a:t>‹#›</a:t>
            </a:fld>
            <a:endParaRPr lang="en-GB"/>
          </a:p>
        </p:txBody>
      </p:sp>
    </p:spTree>
    <p:extLst>
      <p:ext uri="{BB962C8B-B14F-4D97-AF65-F5344CB8AC3E}">
        <p14:creationId xmlns:p14="http://schemas.microsoft.com/office/powerpoint/2010/main" val="4164887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0B8FB-044E-421A-B4DE-444BD34ED9C2}" type="slidenum">
              <a:rPr lang="en-GB" smtClean="0"/>
              <a:t>3</a:t>
            </a:fld>
            <a:endParaRPr lang="en-GB"/>
          </a:p>
        </p:txBody>
      </p:sp>
    </p:spTree>
    <p:extLst>
      <p:ext uri="{BB962C8B-B14F-4D97-AF65-F5344CB8AC3E}">
        <p14:creationId xmlns:p14="http://schemas.microsoft.com/office/powerpoint/2010/main" val="228217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0B8FB-044E-421A-B4DE-444BD34ED9C2}" type="slidenum">
              <a:rPr lang="en-GB" smtClean="0"/>
              <a:t>26</a:t>
            </a:fld>
            <a:endParaRPr lang="en-GB"/>
          </a:p>
        </p:txBody>
      </p:sp>
    </p:spTree>
    <p:extLst>
      <p:ext uri="{BB962C8B-B14F-4D97-AF65-F5344CB8AC3E}">
        <p14:creationId xmlns:p14="http://schemas.microsoft.com/office/powerpoint/2010/main" val="1846799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553535-03F4-44FD-89B5-193EEF892C58}" type="slidenum">
              <a:rPr lang="en-GB" smtClean="0"/>
              <a:t>27</a:t>
            </a:fld>
            <a:endParaRPr lang="en-GB"/>
          </a:p>
        </p:txBody>
      </p:sp>
    </p:spTree>
    <p:extLst>
      <p:ext uri="{BB962C8B-B14F-4D97-AF65-F5344CB8AC3E}">
        <p14:creationId xmlns:p14="http://schemas.microsoft.com/office/powerpoint/2010/main" val="3307403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4037B-B078-47BD-BCF9-30F562082490}"/>
              </a:ext>
            </a:extLst>
          </p:cNvPr>
          <p:cNvSpPr>
            <a:spLocks noGrp="1"/>
          </p:cNvSpPr>
          <p:nvPr>
            <p:ph type="ctrTitle"/>
          </p:nvPr>
        </p:nvSpPr>
        <p:spPr>
          <a:xfrm>
            <a:off x="519404" y="1122363"/>
            <a:ext cx="11218506" cy="2387600"/>
          </a:xfrm>
        </p:spPr>
        <p:txBody>
          <a:bodyPr anchor="b"/>
          <a:lstStyle>
            <a:lvl1pPr algn="l">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395D8DB-5373-479D-BA90-C1D8DD22A49D}"/>
              </a:ext>
            </a:extLst>
          </p:cNvPr>
          <p:cNvSpPr>
            <a:spLocks noGrp="1"/>
          </p:cNvSpPr>
          <p:nvPr>
            <p:ph type="subTitle" idx="1"/>
          </p:nvPr>
        </p:nvSpPr>
        <p:spPr>
          <a:xfrm>
            <a:off x="519404" y="3602038"/>
            <a:ext cx="1121850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FA27336-9087-441F-B80D-2A9F054F63E5}"/>
              </a:ext>
            </a:extLst>
          </p:cNvPr>
          <p:cNvSpPr>
            <a:spLocks noGrp="1"/>
          </p:cNvSpPr>
          <p:nvPr>
            <p:ph type="dt" sz="half" idx="10"/>
          </p:nvPr>
        </p:nvSpPr>
        <p:spPr/>
        <p:txBody>
          <a:bodyPr/>
          <a:lstStyle>
            <a:lvl1pPr>
              <a:defRPr sz="1100"/>
            </a:lvl1pPr>
          </a:lstStyle>
          <a:p>
            <a:fld id="{DE0911D4-97D1-4B18-82BD-4B68BF38EAFD}" type="datetime1">
              <a:rPr lang="en-GB" smtClean="0"/>
              <a:t>25/02/2025</a:t>
            </a:fld>
            <a:endParaRPr lang="en-GB"/>
          </a:p>
        </p:txBody>
      </p:sp>
      <p:sp>
        <p:nvSpPr>
          <p:cNvPr id="5" name="Footer Placeholder 4">
            <a:extLst>
              <a:ext uri="{FF2B5EF4-FFF2-40B4-BE49-F238E27FC236}">
                <a16:creationId xmlns:a16="http://schemas.microsoft.com/office/drawing/2014/main" id="{AD6101E8-FCB8-447D-B9EB-4F82AD313D44}"/>
              </a:ext>
            </a:extLst>
          </p:cNvPr>
          <p:cNvSpPr>
            <a:spLocks noGrp="1"/>
          </p:cNvSpPr>
          <p:nvPr>
            <p:ph type="ftr" sz="quarter" idx="11"/>
          </p:nvPr>
        </p:nvSpPr>
        <p:spPr/>
        <p:txBody>
          <a:bodyPr/>
          <a:lstStyle>
            <a:lvl1pPr>
              <a:defRPr sz="1100"/>
            </a:lvl1pPr>
          </a:lstStyle>
          <a:p>
            <a:endParaRPr lang="en-GB" sz="1100"/>
          </a:p>
        </p:txBody>
      </p:sp>
      <p:sp>
        <p:nvSpPr>
          <p:cNvPr id="6" name="Slide Number Placeholder 5">
            <a:extLst>
              <a:ext uri="{FF2B5EF4-FFF2-40B4-BE49-F238E27FC236}">
                <a16:creationId xmlns:a16="http://schemas.microsoft.com/office/drawing/2014/main" id="{5E716275-AB6B-4235-BA20-D396D4D8D5A0}"/>
              </a:ext>
            </a:extLst>
          </p:cNvPr>
          <p:cNvSpPr>
            <a:spLocks noGrp="1"/>
          </p:cNvSpPr>
          <p:nvPr>
            <p:ph type="sldNum" sz="quarter" idx="12"/>
          </p:nvPr>
        </p:nvSpPr>
        <p:spPr/>
        <p:txBody>
          <a:bodyPr/>
          <a:lstStyle>
            <a:lvl1pPr>
              <a:defRPr sz="1100"/>
            </a:lvl1pPr>
          </a:lstStyle>
          <a:p>
            <a:fld id="{90B30DD5-1EF8-48BF-BC70-8C78D8C5415C}" type="slidenum">
              <a:rPr lang="en-GB" smtClean="0"/>
              <a:pPr/>
              <a:t>‹#›</a:t>
            </a:fld>
            <a:endParaRPr lang="en-GB" sz="1100"/>
          </a:p>
        </p:txBody>
      </p:sp>
    </p:spTree>
    <p:extLst>
      <p:ext uri="{BB962C8B-B14F-4D97-AF65-F5344CB8AC3E}">
        <p14:creationId xmlns:p14="http://schemas.microsoft.com/office/powerpoint/2010/main" val="1587019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F7B27-1EE3-432C-A8FA-02266C2CE3A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7F0FDB-0157-41D5-BCB4-7D9EEE601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52C096-ABA2-4F00-A06A-1BCEEFBF1A71}"/>
              </a:ext>
            </a:extLst>
          </p:cNvPr>
          <p:cNvSpPr>
            <a:spLocks noGrp="1"/>
          </p:cNvSpPr>
          <p:nvPr>
            <p:ph type="dt" sz="half" idx="10"/>
          </p:nvPr>
        </p:nvSpPr>
        <p:spPr/>
        <p:txBody>
          <a:bodyPr/>
          <a:lstStyle/>
          <a:p>
            <a:fld id="{3F416C2B-D634-49C9-B7BD-DCE0E73A404A}" type="datetime1">
              <a:rPr lang="en-GB" smtClean="0"/>
              <a:t>25/02/2025</a:t>
            </a:fld>
            <a:endParaRPr lang="en-GB"/>
          </a:p>
        </p:txBody>
      </p:sp>
      <p:sp>
        <p:nvSpPr>
          <p:cNvPr id="5" name="Footer Placeholder 4">
            <a:extLst>
              <a:ext uri="{FF2B5EF4-FFF2-40B4-BE49-F238E27FC236}">
                <a16:creationId xmlns:a16="http://schemas.microsoft.com/office/drawing/2014/main" id="{24DA78D7-A270-4BBE-8041-ED9845A4AD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59CCC4-C7AC-4854-ACF2-2E83EA5636F4}"/>
              </a:ext>
            </a:extLst>
          </p:cNvPr>
          <p:cNvSpPr>
            <a:spLocks noGrp="1"/>
          </p:cNvSpPr>
          <p:nvPr>
            <p:ph type="sldNum" sz="quarter" idx="12"/>
          </p:nvPr>
        </p:nvSpPr>
        <p:spPr/>
        <p:txBody>
          <a:bodyPr/>
          <a:lstStyle/>
          <a:p>
            <a:fld id="{90B30DD5-1EF8-48BF-BC70-8C78D8C5415C}" type="slidenum">
              <a:rPr lang="en-GB" smtClean="0"/>
              <a:t>‹#›</a:t>
            </a:fld>
            <a:endParaRPr lang="en-GB"/>
          </a:p>
        </p:txBody>
      </p:sp>
    </p:spTree>
    <p:extLst>
      <p:ext uri="{BB962C8B-B14F-4D97-AF65-F5344CB8AC3E}">
        <p14:creationId xmlns:p14="http://schemas.microsoft.com/office/powerpoint/2010/main" val="2644012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C1F256-3F90-497C-867D-266E7EA10146}"/>
              </a:ext>
            </a:extLst>
          </p:cNvPr>
          <p:cNvSpPr>
            <a:spLocks noGrp="1"/>
          </p:cNvSpPr>
          <p:nvPr>
            <p:ph type="title" orient="vert"/>
          </p:nvPr>
        </p:nvSpPr>
        <p:spPr>
          <a:xfrm>
            <a:off x="8724900" y="365125"/>
            <a:ext cx="2947696"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EDD1DB-2A83-4339-9794-D38B937ED1C6}"/>
              </a:ext>
            </a:extLst>
          </p:cNvPr>
          <p:cNvSpPr>
            <a:spLocks noGrp="1"/>
          </p:cNvSpPr>
          <p:nvPr>
            <p:ph type="body" orient="vert" idx="1"/>
          </p:nvPr>
        </p:nvSpPr>
        <p:spPr>
          <a:xfrm>
            <a:off x="519404" y="365125"/>
            <a:ext cx="80530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4B83AF-C09C-4180-B903-90437BBFA84E}"/>
              </a:ext>
            </a:extLst>
          </p:cNvPr>
          <p:cNvSpPr>
            <a:spLocks noGrp="1"/>
          </p:cNvSpPr>
          <p:nvPr>
            <p:ph type="dt" sz="half" idx="10"/>
          </p:nvPr>
        </p:nvSpPr>
        <p:spPr/>
        <p:txBody>
          <a:bodyPr/>
          <a:lstStyle/>
          <a:p>
            <a:fld id="{DC356691-4C4D-4706-8B4B-806DF3142AD6}" type="datetime1">
              <a:rPr lang="en-GB" smtClean="0"/>
              <a:t>25/02/2025</a:t>
            </a:fld>
            <a:endParaRPr lang="en-GB"/>
          </a:p>
        </p:txBody>
      </p:sp>
      <p:sp>
        <p:nvSpPr>
          <p:cNvPr id="5" name="Footer Placeholder 4">
            <a:extLst>
              <a:ext uri="{FF2B5EF4-FFF2-40B4-BE49-F238E27FC236}">
                <a16:creationId xmlns:a16="http://schemas.microsoft.com/office/drawing/2014/main" id="{64AA15AD-5240-43CA-AB1C-EBCB6849C2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A4C7DD-8710-4E2D-B5AF-29AC7A0946F8}"/>
              </a:ext>
            </a:extLst>
          </p:cNvPr>
          <p:cNvSpPr>
            <a:spLocks noGrp="1"/>
          </p:cNvSpPr>
          <p:nvPr>
            <p:ph type="sldNum" sz="quarter" idx="12"/>
          </p:nvPr>
        </p:nvSpPr>
        <p:spPr/>
        <p:txBody>
          <a:bodyPr/>
          <a:lstStyle/>
          <a:p>
            <a:fld id="{90B30DD5-1EF8-48BF-BC70-8C78D8C5415C}" type="slidenum">
              <a:rPr lang="en-GB" smtClean="0"/>
              <a:t>‹#›</a:t>
            </a:fld>
            <a:endParaRPr lang="en-GB"/>
          </a:p>
        </p:txBody>
      </p:sp>
    </p:spTree>
    <p:extLst>
      <p:ext uri="{BB962C8B-B14F-4D97-AF65-F5344CB8AC3E}">
        <p14:creationId xmlns:p14="http://schemas.microsoft.com/office/powerpoint/2010/main" val="714792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B4F947-0C85-DAF2-683C-40847EF7F07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 </a:t>
            </a: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Content Placeholder 2">
            <a:extLst>
              <a:ext uri="{FF2B5EF4-FFF2-40B4-BE49-F238E27FC236}">
                <a16:creationId xmlns:a16="http://schemas.microsoft.com/office/drawing/2014/main" id="{7A22BD2E-E9C2-A15B-06FB-553974CDE6CE}"/>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800" b="1">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“Add quote text here”</a:t>
            </a:r>
          </a:p>
        </p:txBody>
      </p:sp>
    </p:spTree>
    <p:extLst>
      <p:ext uri="{BB962C8B-B14F-4D97-AF65-F5344CB8AC3E}">
        <p14:creationId xmlns:p14="http://schemas.microsoft.com/office/powerpoint/2010/main" val="32730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82DD-A79A-4450-B600-EA741951B8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6F834D-486C-4CDF-8759-B78FC26675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6D35EC-1786-4DDA-8A83-C7B393C49202}"/>
              </a:ext>
            </a:extLst>
          </p:cNvPr>
          <p:cNvSpPr>
            <a:spLocks noGrp="1"/>
          </p:cNvSpPr>
          <p:nvPr>
            <p:ph type="dt" sz="half" idx="10"/>
          </p:nvPr>
        </p:nvSpPr>
        <p:spPr/>
        <p:txBody>
          <a:bodyPr/>
          <a:lstStyle/>
          <a:p>
            <a:fld id="{E5D16C12-0B72-45C1-A1C8-5A539E886CCC}" type="datetime1">
              <a:rPr lang="en-GB" smtClean="0"/>
              <a:t>25/02/2025</a:t>
            </a:fld>
            <a:endParaRPr lang="en-GB"/>
          </a:p>
        </p:txBody>
      </p:sp>
      <p:sp>
        <p:nvSpPr>
          <p:cNvPr id="5" name="Footer Placeholder 4">
            <a:extLst>
              <a:ext uri="{FF2B5EF4-FFF2-40B4-BE49-F238E27FC236}">
                <a16:creationId xmlns:a16="http://schemas.microsoft.com/office/drawing/2014/main" id="{06E32ECC-DF91-4154-851E-5D5822875C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FE3072-FA04-47C9-9645-A61032EAA231}"/>
              </a:ext>
            </a:extLst>
          </p:cNvPr>
          <p:cNvSpPr>
            <a:spLocks noGrp="1"/>
          </p:cNvSpPr>
          <p:nvPr>
            <p:ph type="sldNum" sz="quarter" idx="12"/>
          </p:nvPr>
        </p:nvSpPr>
        <p:spPr/>
        <p:txBody>
          <a:bodyPr/>
          <a:lstStyle/>
          <a:p>
            <a:fld id="{90B30DD5-1EF8-48BF-BC70-8C78D8C5415C}" type="slidenum">
              <a:rPr lang="en-GB" smtClean="0"/>
              <a:t>‹#›</a:t>
            </a:fld>
            <a:endParaRPr lang="en-GB"/>
          </a:p>
        </p:txBody>
      </p:sp>
    </p:spTree>
    <p:extLst>
      <p:ext uri="{BB962C8B-B14F-4D97-AF65-F5344CB8AC3E}">
        <p14:creationId xmlns:p14="http://schemas.microsoft.com/office/powerpoint/2010/main" val="1226305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38C0-2BBC-4C21-9E0B-0BF27CBCB0AA}"/>
              </a:ext>
            </a:extLst>
          </p:cNvPr>
          <p:cNvSpPr>
            <a:spLocks noGrp="1"/>
          </p:cNvSpPr>
          <p:nvPr>
            <p:ph type="title"/>
          </p:nvPr>
        </p:nvSpPr>
        <p:spPr>
          <a:xfrm>
            <a:off x="519404" y="1736726"/>
            <a:ext cx="11153192"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5EE6690-A830-48BC-BAD9-BA0CC92A9BA8}"/>
              </a:ext>
            </a:extLst>
          </p:cNvPr>
          <p:cNvSpPr>
            <a:spLocks noGrp="1"/>
          </p:cNvSpPr>
          <p:nvPr>
            <p:ph type="body" idx="1"/>
          </p:nvPr>
        </p:nvSpPr>
        <p:spPr>
          <a:xfrm>
            <a:off x="519404" y="4589463"/>
            <a:ext cx="111531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D8EFD5-A1CB-4393-9863-5A37B2C3EE91}"/>
              </a:ext>
            </a:extLst>
          </p:cNvPr>
          <p:cNvSpPr>
            <a:spLocks noGrp="1"/>
          </p:cNvSpPr>
          <p:nvPr>
            <p:ph type="dt" sz="half" idx="10"/>
          </p:nvPr>
        </p:nvSpPr>
        <p:spPr/>
        <p:txBody>
          <a:bodyPr/>
          <a:lstStyle/>
          <a:p>
            <a:fld id="{0288D558-0432-4369-BEBA-EDA3BFEE43D9}" type="datetime1">
              <a:rPr lang="en-GB" smtClean="0"/>
              <a:t>25/02/2025</a:t>
            </a:fld>
            <a:endParaRPr lang="en-GB"/>
          </a:p>
        </p:txBody>
      </p:sp>
      <p:sp>
        <p:nvSpPr>
          <p:cNvPr id="5" name="Footer Placeholder 4">
            <a:extLst>
              <a:ext uri="{FF2B5EF4-FFF2-40B4-BE49-F238E27FC236}">
                <a16:creationId xmlns:a16="http://schemas.microsoft.com/office/drawing/2014/main" id="{7098E249-ACA0-4405-AEA1-B16D9AC4AB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31DF9E-8826-4EB5-80B0-E6A9E575C21B}"/>
              </a:ext>
            </a:extLst>
          </p:cNvPr>
          <p:cNvSpPr>
            <a:spLocks noGrp="1"/>
          </p:cNvSpPr>
          <p:nvPr>
            <p:ph type="sldNum" sz="quarter" idx="12"/>
          </p:nvPr>
        </p:nvSpPr>
        <p:spPr/>
        <p:txBody>
          <a:bodyPr/>
          <a:lstStyle/>
          <a:p>
            <a:fld id="{90B30DD5-1EF8-48BF-BC70-8C78D8C5415C}" type="slidenum">
              <a:rPr lang="en-GB" smtClean="0"/>
              <a:t>‹#›</a:t>
            </a:fld>
            <a:endParaRPr lang="en-GB"/>
          </a:p>
        </p:txBody>
      </p:sp>
    </p:spTree>
    <p:extLst>
      <p:ext uri="{BB962C8B-B14F-4D97-AF65-F5344CB8AC3E}">
        <p14:creationId xmlns:p14="http://schemas.microsoft.com/office/powerpoint/2010/main" val="761785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DE27B-EFC6-4E9F-B63E-8BEDFCC463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5D11F0-FC53-4084-8536-77A9B28AF084}"/>
              </a:ext>
            </a:extLst>
          </p:cNvPr>
          <p:cNvSpPr>
            <a:spLocks noGrp="1"/>
          </p:cNvSpPr>
          <p:nvPr>
            <p:ph sz="half" idx="1"/>
          </p:nvPr>
        </p:nvSpPr>
        <p:spPr>
          <a:xfrm>
            <a:off x="519404" y="1825625"/>
            <a:ext cx="550039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1EAA5FA-BAEA-4788-AC31-E4D29311E39D}"/>
              </a:ext>
            </a:extLst>
          </p:cNvPr>
          <p:cNvSpPr>
            <a:spLocks noGrp="1"/>
          </p:cNvSpPr>
          <p:nvPr>
            <p:ph sz="half" idx="2"/>
          </p:nvPr>
        </p:nvSpPr>
        <p:spPr>
          <a:xfrm>
            <a:off x="6172199" y="1825625"/>
            <a:ext cx="550039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83F453D-C98F-4E84-AED2-0167B17990B8}"/>
              </a:ext>
            </a:extLst>
          </p:cNvPr>
          <p:cNvSpPr>
            <a:spLocks noGrp="1"/>
          </p:cNvSpPr>
          <p:nvPr>
            <p:ph type="dt" sz="half" idx="10"/>
          </p:nvPr>
        </p:nvSpPr>
        <p:spPr/>
        <p:txBody>
          <a:bodyPr/>
          <a:lstStyle/>
          <a:p>
            <a:fld id="{BA6D840A-C9E4-434F-8B27-14CC9BA3EC0F}" type="datetime1">
              <a:rPr lang="en-GB" smtClean="0"/>
              <a:t>25/02/2025</a:t>
            </a:fld>
            <a:endParaRPr lang="en-GB"/>
          </a:p>
        </p:txBody>
      </p:sp>
      <p:sp>
        <p:nvSpPr>
          <p:cNvPr id="6" name="Footer Placeholder 5">
            <a:extLst>
              <a:ext uri="{FF2B5EF4-FFF2-40B4-BE49-F238E27FC236}">
                <a16:creationId xmlns:a16="http://schemas.microsoft.com/office/drawing/2014/main" id="{F775F067-C63C-48AF-AB60-CE6445D51E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467D86-786B-409E-8139-9675049C2495}"/>
              </a:ext>
            </a:extLst>
          </p:cNvPr>
          <p:cNvSpPr>
            <a:spLocks noGrp="1"/>
          </p:cNvSpPr>
          <p:nvPr>
            <p:ph type="sldNum" sz="quarter" idx="12"/>
          </p:nvPr>
        </p:nvSpPr>
        <p:spPr/>
        <p:txBody>
          <a:bodyPr/>
          <a:lstStyle/>
          <a:p>
            <a:fld id="{90B30DD5-1EF8-48BF-BC70-8C78D8C5415C}" type="slidenum">
              <a:rPr lang="en-GB" smtClean="0"/>
              <a:t>‹#›</a:t>
            </a:fld>
            <a:endParaRPr lang="en-GB"/>
          </a:p>
        </p:txBody>
      </p:sp>
    </p:spTree>
    <p:extLst>
      <p:ext uri="{BB962C8B-B14F-4D97-AF65-F5344CB8AC3E}">
        <p14:creationId xmlns:p14="http://schemas.microsoft.com/office/powerpoint/2010/main" val="67911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F2F9-F6D8-4913-A3B9-1077A7549834}"/>
              </a:ext>
            </a:extLst>
          </p:cNvPr>
          <p:cNvSpPr>
            <a:spLocks noGrp="1"/>
          </p:cNvSpPr>
          <p:nvPr>
            <p:ph type="title"/>
          </p:nvPr>
        </p:nvSpPr>
        <p:spPr>
          <a:xfrm>
            <a:off x="519404" y="365125"/>
            <a:ext cx="1115319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BCBF3E-DBCE-4B40-81E2-C97C3C87BA2B}"/>
              </a:ext>
            </a:extLst>
          </p:cNvPr>
          <p:cNvSpPr>
            <a:spLocks noGrp="1"/>
          </p:cNvSpPr>
          <p:nvPr>
            <p:ph type="body" idx="1"/>
          </p:nvPr>
        </p:nvSpPr>
        <p:spPr>
          <a:xfrm>
            <a:off x="519404" y="1690688"/>
            <a:ext cx="550039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C662A5-FC3B-46A5-8612-9C0C3DBA5BB5}"/>
              </a:ext>
            </a:extLst>
          </p:cNvPr>
          <p:cNvSpPr>
            <a:spLocks noGrp="1"/>
          </p:cNvSpPr>
          <p:nvPr>
            <p:ph sz="half" idx="2"/>
          </p:nvPr>
        </p:nvSpPr>
        <p:spPr>
          <a:xfrm>
            <a:off x="519404" y="2505075"/>
            <a:ext cx="547817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A402E0A-3A3F-42B3-A27C-744D6B661D62}"/>
              </a:ext>
            </a:extLst>
          </p:cNvPr>
          <p:cNvSpPr>
            <a:spLocks noGrp="1"/>
          </p:cNvSpPr>
          <p:nvPr>
            <p:ph type="body" sz="quarter" idx="3"/>
          </p:nvPr>
        </p:nvSpPr>
        <p:spPr>
          <a:xfrm>
            <a:off x="6172200" y="1681163"/>
            <a:ext cx="550039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E75A0-C05B-4B1D-AF9A-31490D278BFA}"/>
              </a:ext>
            </a:extLst>
          </p:cNvPr>
          <p:cNvSpPr>
            <a:spLocks noGrp="1"/>
          </p:cNvSpPr>
          <p:nvPr>
            <p:ph sz="quarter" idx="4"/>
          </p:nvPr>
        </p:nvSpPr>
        <p:spPr>
          <a:xfrm>
            <a:off x="6172199" y="2505075"/>
            <a:ext cx="550039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D1871A1-61FF-43C8-9243-9D8FF6A5CE14}"/>
              </a:ext>
            </a:extLst>
          </p:cNvPr>
          <p:cNvSpPr>
            <a:spLocks noGrp="1"/>
          </p:cNvSpPr>
          <p:nvPr>
            <p:ph type="dt" sz="half" idx="10"/>
          </p:nvPr>
        </p:nvSpPr>
        <p:spPr/>
        <p:txBody>
          <a:bodyPr/>
          <a:lstStyle/>
          <a:p>
            <a:fld id="{9D80508B-E4C7-42B2-9FAE-AE10A5960094}" type="datetime1">
              <a:rPr lang="en-GB" smtClean="0"/>
              <a:t>25/02/2025</a:t>
            </a:fld>
            <a:endParaRPr lang="en-GB"/>
          </a:p>
        </p:txBody>
      </p:sp>
      <p:sp>
        <p:nvSpPr>
          <p:cNvPr id="8" name="Footer Placeholder 7">
            <a:extLst>
              <a:ext uri="{FF2B5EF4-FFF2-40B4-BE49-F238E27FC236}">
                <a16:creationId xmlns:a16="http://schemas.microsoft.com/office/drawing/2014/main" id="{BA71F22C-B1EB-4415-8532-5A4B7F3C44E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879FB8F-8AA8-461D-9C1A-C80F96825EBB}"/>
              </a:ext>
            </a:extLst>
          </p:cNvPr>
          <p:cNvSpPr>
            <a:spLocks noGrp="1"/>
          </p:cNvSpPr>
          <p:nvPr>
            <p:ph type="sldNum" sz="quarter" idx="12"/>
          </p:nvPr>
        </p:nvSpPr>
        <p:spPr/>
        <p:txBody>
          <a:bodyPr/>
          <a:lstStyle/>
          <a:p>
            <a:fld id="{90B30DD5-1EF8-48BF-BC70-8C78D8C5415C}" type="slidenum">
              <a:rPr lang="en-GB" smtClean="0"/>
              <a:t>‹#›</a:t>
            </a:fld>
            <a:endParaRPr lang="en-GB"/>
          </a:p>
        </p:txBody>
      </p:sp>
    </p:spTree>
    <p:extLst>
      <p:ext uri="{BB962C8B-B14F-4D97-AF65-F5344CB8AC3E}">
        <p14:creationId xmlns:p14="http://schemas.microsoft.com/office/powerpoint/2010/main" val="2912713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CDE1-AAEC-45F5-B5B4-91511E6382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180E40-008B-4CBA-A00B-102D008138D5}"/>
              </a:ext>
            </a:extLst>
          </p:cNvPr>
          <p:cNvSpPr>
            <a:spLocks noGrp="1"/>
          </p:cNvSpPr>
          <p:nvPr>
            <p:ph type="dt" sz="half" idx="10"/>
          </p:nvPr>
        </p:nvSpPr>
        <p:spPr/>
        <p:txBody>
          <a:bodyPr/>
          <a:lstStyle/>
          <a:p>
            <a:fld id="{7290A3CF-B244-496D-B473-D94DDE3F2ECC}" type="datetime1">
              <a:rPr lang="en-GB" smtClean="0"/>
              <a:t>25/02/2025</a:t>
            </a:fld>
            <a:endParaRPr lang="en-GB"/>
          </a:p>
        </p:txBody>
      </p:sp>
      <p:sp>
        <p:nvSpPr>
          <p:cNvPr id="4" name="Footer Placeholder 3">
            <a:extLst>
              <a:ext uri="{FF2B5EF4-FFF2-40B4-BE49-F238E27FC236}">
                <a16:creationId xmlns:a16="http://schemas.microsoft.com/office/drawing/2014/main" id="{07EEDC42-3571-4A41-A35A-B5C8AAFD2E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2B0634-F78A-4E58-8361-1E98A0014896}"/>
              </a:ext>
            </a:extLst>
          </p:cNvPr>
          <p:cNvSpPr>
            <a:spLocks noGrp="1"/>
          </p:cNvSpPr>
          <p:nvPr>
            <p:ph type="sldNum" sz="quarter" idx="12"/>
          </p:nvPr>
        </p:nvSpPr>
        <p:spPr/>
        <p:txBody>
          <a:bodyPr/>
          <a:lstStyle/>
          <a:p>
            <a:fld id="{90B30DD5-1EF8-48BF-BC70-8C78D8C5415C}" type="slidenum">
              <a:rPr lang="en-GB" smtClean="0"/>
              <a:t>‹#›</a:t>
            </a:fld>
            <a:endParaRPr lang="en-GB"/>
          </a:p>
        </p:txBody>
      </p:sp>
    </p:spTree>
    <p:extLst>
      <p:ext uri="{BB962C8B-B14F-4D97-AF65-F5344CB8AC3E}">
        <p14:creationId xmlns:p14="http://schemas.microsoft.com/office/powerpoint/2010/main" val="3076621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32B2D2-4B1A-4A13-9C86-1736FAE88318}"/>
              </a:ext>
            </a:extLst>
          </p:cNvPr>
          <p:cNvSpPr>
            <a:spLocks noGrp="1"/>
          </p:cNvSpPr>
          <p:nvPr>
            <p:ph type="dt" sz="half" idx="10"/>
          </p:nvPr>
        </p:nvSpPr>
        <p:spPr/>
        <p:txBody>
          <a:bodyPr/>
          <a:lstStyle/>
          <a:p>
            <a:fld id="{74A789F7-E9E5-4DFD-AFD4-61B7BA68629F}" type="datetime1">
              <a:rPr lang="en-GB" smtClean="0"/>
              <a:t>25/02/2025</a:t>
            </a:fld>
            <a:endParaRPr lang="en-GB"/>
          </a:p>
        </p:txBody>
      </p:sp>
      <p:sp>
        <p:nvSpPr>
          <p:cNvPr id="3" name="Footer Placeholder 2">
            <a:extLst>
              <a:ext uri="{FF2B5EF4-FFF2-40B4-BE49-F238E27FC236}">
                <a16:creationId xmlns:a16="http://schemas.microsoft.com/office/drawing/2014/main" id="{B77047DF-66BB-4983-80C2-D64A276BADD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4C1297-5D77-4599-9FA9-91BC058A5347}"/>
              </a:ext>
            </a:extLst>
          </p:cNvPr>
          <p:cNvSpPr>
            <a:spLocks noGrp="1"/>
          </p:cNvSpPr>
          <p:nvPr>
            <p:ph type="sldNum" sz="quarter" idx="12"/>
          </p:nvPr>
        </p:nvSpPr>
        <p:spPr/>
        <p:txBody>
          <a:bodyPr/>
          <a:lstStyle/>
          <a:p>
            <a:fld id="{90B30DD5-1EF8-48BF-BC70-8C78D8C5415C}" type="slidenum">
              <a:rPr lang="en-GB" smtClean="0"/>
              <a:t>‹#›</a:t>
            </a:fld>
            <a:endParaRPr lang="en-GB"/>
          </a:p>
        </p:txBody>
      </p:sp>
    </p:spTree>
    <p:extLst>
      <p:ext uri="{BB962C8B-B14F-4D97-AF65-F5344CB8AC3E}">
        <p14:creationId xmlns:p14="http://schemas.microsoft.com/office/powerpoint/2010/main" val="2983465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46EE-8105-4651-A984-BD8CDB88F391}"/>
              </a:ext>
            </a:extLst>
          </p:cNvPr>
          <p:cNvSpPr>
            <a:spLocks noGrp="1"/>
          </p:cNvSpPr>
          <p:nvPr>
            <p:ph type="title"/>
          </p:nvPr>
        </p:nvSpPr>
        <p:spPr>
          <a:xfrm>
            <a:off x="519404" y="457200"/>
            <a:ext cx="4252621"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D6DDA6-54D1-4228-8455-540AEB419BF1}"/>
              </a:ext>
            </a:extLst>
          </p:cNvPr>
          <p:cNvSpPr>
            <a:spLocks noGrp="1"/>
          </p:cNvSpPr>
          <p:nvPr>
            <p:ph idx="1"/>
          </p:nvPr>
        </p:nvSpPr>
        <p:spPr>
          <a:xfrm>
            <a:off x="5183188" y="457201"/>
            <a:ext cx="6489408"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470C27-693E-4DA0-A952-98778222CC4A}"/>
              </a:ext>
            </a:extLst>
          </p:cNvPr>
          <p:cNvSpPr>
            <a:spLocks noGrp="1"/>
          </p:cNvSpPr>
          <p:nvPr>
            <p:ph type="body" sz="half" idx="2"/>
          </p:nvPr>
        </p:nvSpPr>
        <p:spPr>
          <a:xfrm>
            <a:off x="519404" y="2057400"/>
            <a:ext cx="425262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49424B-A804-4A09-AE8D-E45A77B7EA92}"/>
              </a:ext>
            </a:extLst>
          </p:cNvPr>
          <p:cNvSpPr>
            <a:spLocks noGrp="1"/>
          </p:cNvSpPr>
          <p:nvPr>
            <p:ph type="dt" sz="half" idx="10"/>
          </p:nvPr>
        </p:nvSpPr>
        <p:spPr/>
        <p:txBody>
          <a:bodyPr/>
          <a:lstStyle/>
          <a:p>
            <a:fld id="{813C791C-9D07-4C2A-9AB8-A41046DA2417}" type="datetime1">
              <a:rPr lang="en-GB" smtClean="0"/>
              <a:t>25/02/2025</a:t>
            </a:fld>
            <a:endParaRPr lang="en-GB"/>
          </a:p>
        </p:txBody>
      </p:sp>
      <p:sp>
        <p:nvSpPr>
          <p:cNvPr id="6" name="Footer Placeholder 5">
            <a:extLst>
              <a:ext uri="{FF2B5EF4-FFF2-40B4-BE49-F238E27FC236}">
                <a16:creationId xmlns:a16="http://schemas.microsoft.com/office/drawing/2014/main" id="{2797CF40-25A4-4343-A215-AB870275C7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8FC44D-8DA6-44E8-B55C-DCDE77F2975C}"/>
              </a:ext>
            </a:extLst>
          </p:cNvPr>
          <p:cNvSpPr>
            <a:spLocks noGrp="1"/>
          </p:cNvSpPr>
          <p:nvPr>
            <p:ph type="sldNum" sz="quarter" idx="12"/>
          </p:nvPr>
        </p:nvSpPr>
        <p:spPr/>
        <p:txBody>
          <a:bodyPr/>
          <a:lstStyle/>
          <a:p>
            <a:fld id="{90B30DD5-1EF8-48BF-BC70-8C78D8C5415C}" type="slidenum">
              <a:rPr lang="en-GB" smtClean="0"/>
              <a:t>‹#›</a:t>
            </a:fld>
            <a:endParaRPr lang="en-GB"/>
          </a:p>
        </p:txBody>
      </p:sp>
    </p:spTree>
    <p:extLst>
      <p:ext uri="{BB962C8B-B14F-4D97-AF65-F5344CB8AC3E}">
        <p14:creationId xmlns:p14="http://schemas.microsoft.com/office/powerpoint/2010/main" val="376155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F9351-727B-480B-BAB3-47E99628B043}"/>
              </a:ext>
            </a:extLst>
          </p:cNvPr>
          <p:cNvSpPr>
            <a:spLocks noGrp="1"/>
          </p:cNvSpPr>
          <p:nvPr>
            <p:ph type="title"/>
          </p:nvPr>
        </p:nvSpPr>
        <p:spPr>
          <a:xfrm>
            <a:off x="519404" y="457200"/>
            <a:ext cx="4252621"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776231-B663-40FA-95B8-447E2257786C}"/>
              </a:ext>
            </a:extLst>
          </p:cNvPr>
          <p:cNvSpPr>
            <a:spLocks noGrp="1"/>
          </p:cNvSpPr>
          <p:nvPr>
            <p:ph type="pic" idx="1"/>
          </p:nvPr>
        </p:nvSpPr>
        <p:spPr>
          <a:xfrm>
            <a:off x="5183188" y="457201"/>
            <a:ext cx="6489408"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46188AA-6E56-4052-8872-83687C3A5BA0}"/>
              </a:ext>
            </a:extLst>
          </p:cNvPr>
          <p:cNvSpPr>
            <a:spLocks noGrp="1"/>
          </p:cNvSpPr>
          <p:nvPr>
            <p:ph type="body" sz="half" idx="2"/>
          </p:nvPr>
        </p:nvSpPr>
        <p:spPr>
          <a:xfrm>
            <a:off x="519404" y="2057400"/>
            <a:ext cx="425262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DD3221-90A7-4DD1-A3B3-F7D3728C9946}"/>
              </a:ext>
            </a:extLst>
          </p:cNvPr>
          <p:cNvSpPr>
            <a:spLocks noGrp="1"/>
          </p:cNvSpPr>
          <p:nvPr>
            <p:ph type="dt" sz="half" idx="10"/>
          </p:nvPr>
        </p:nvSpPr>
        <p:spPr/>
        <p:txBody>
          <a:bodyPr/>
          <a:lstStyle/>
          <a:p>
            <a:fld id="{D0C48FC4-73C3-496E-B933-F27C9D721D39}" type="datetime1">
              <a:rPr lang="en-GB" smtClean="0"/>
              <a:t>25/02/2025</a:t>
            </a:fld>
            <a:endParaRPr lang="en-GB"/>
          </a:p>
        </p:txBody>
      </p:sp>
      <p:sp>
        <p:nvSpPr>
          <p:cNvPr id="6" name="Footer Placeholder 5">
            <a:extLst>
              <a:ext uri="{FF2B5EF4-FFF2-40B4-BE49-F238E27FC236}">
                <a16:creationId xmlns:a16="http://schemas.microsoft.com/office/drawing/2014/main" id="{830C7608-6466-4C28-AE0D-2BFDFCAA1B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AAB2BD-6EDB-42AF-A86E-FB26450A80E4}"/>
              </a:ext>
            </a:extLst>
          </p:cNvPr>
          <p:cNvSpPr>
            <a:spLocks noGrp="1"/>
          </p:cNvSpPr>
          <p:nvPr>
            <p:ph type="sldNum" sz="quarter" idx="12"/>
          </p:nvPr>
        </p:nvSpPr>
        <p:spPr/>
        <p:txBody>
          <a:bodyPr/>
          <a:lstStyle/>
          <a:p>
            <a:fld id="{90B30DD5-1EF8-48BF-BC70-8C78D8C5415C}" type="slidenum">
              <a:rPr lang="en-GB" smtClean="0"/>
              <a:t>‹#›</a:t>
            </a:fld>
            <a:endParaRPr lang="en-GB"/>
          </a:p>
        </p:txBody>
      </p:sp>
    </p:spTree>
    <p:extLst>
      <p:ext uri="{BB962C8B-B14F-4D97-AF65-F5344CB8AC3E}">
        <p14:creationId xmlns:p14="http://schemas.microsoft.com/office/powerpoint/2010/main" val="4041867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A22BEC-A535-4E7D-B88B-4DD54EFF3C51}"/>
              </a:ext>
            </a:extLst>
          </p:cNvPr>
          <p:cNvSpPr>
            <a:spLocks noGrp="1"/>
          </p:cNvSpPr>
          <p:nvPr>
            <p:ph type="title"/>
          </p:nvPr>
        </p:nvSpPr>
        <p:spPr>
          <a:xfrm>
            <a:off x="519404" y="365125"/>
            <a:ext cx="11153192"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0F1221-6903-49A6-9D0B-4565253BE49E}"/>
              </a:ext>
            </a:extLst>
          </p:cNvPr>
          <p:cNvSpPr>
            <a:spLocks noGrp="1"/>
          </p:cNvSpPr>
          <p:nvPr>
            <p:ph type="body" idx="1"/>
          </p:nvPr>
        </p:nvSpPr>
        <p:spPr>
          <a:xfrm>
            <a:off x="519404" y="1825625"/>
            <a:ext cx="1115319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4646F3-DE79-4D8B-9095-2DDE1872DD51}"/>
              </a:ext>
            </a:extLst>
          </p:cNvPr>
          <p:cNvSpPr>
            <a:spLocks noGrp="1"/>
          </p:cNvSpPr>
          <p:nvPr>
            <p:ph type="dt" sz="half" idx="2"/>
          </p:nvPr>
        </p:nvSpPr>
        <p:spPr>
          <a:xfrm>
            <a:off x="519404" y="6356350"/>
            <a:ext cx="3061996"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4843CA83-3829-447F-801F-1417BB027755}" type="datetime1">
              <a:rPr lang="en-GB" smtClean="0"/>
              <a:t>25/02/2025</a:t>
            </a:fld>
            <a:endParaRPr lang="en-GB">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D5F480F8-A62A-41FA-967A-4D7A1D4E26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A3F2DF14-F026-40E0-B29E-BF5A438FE450}"/>
              </a:ext>
            </a:extLst>
          </p:cNvPr>
          <p:cNvSpPr>
            <a:spLocks noGrp="1"/>
          </p:cNvSpPr>
          <p:nvPr>
            <p:ph type="sldNum" sz="quarter" idx="4"/>
          </p:nvPr>
        </p:nvSpPr>
        <p:spPr>
          <a:xfrm>
            <a:off x="8610600" y="6356350"/>
            <a:ext cx="3061996"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0B30DD5-1EF8-48BF-BC70-8C78D8C5415C}" type="slidenum">
              <a:rPr lang="en-GB" smtClean="0"/>
              <a:pPr/>
              <a:t>‹#›</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951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2BC"/>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2B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2BC"/>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2B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2B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fingertips.phe.org.uk/search/obesity#page/3/gid/1938133288/pat/6/par/E12000005/ati/502/are/E06000019/iid/93108/age/201/sex/4/cat/-1/ctp/-1/yrr/3/cid/4/tbm/1/page-options/car-do-0_ine-ao-0_ine-pt-0_ine-vo-0_ine-yo-3:2020:-1:-1_ine-ct--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fingertips.phe.org.uk/search/obesity#page/3/gid/1938133288/pat/6/par/E12000005/ati/502/are/E06000019/iid/93108/age/201/sex/4/cat/-1/ctp/-1/yrr/3/cid/4/tbm/1/page-options/car-do-0_ine-ao-0_ine-pt-0_ine-vo-0_ine-yo-3:2020:-1:-1_ine-ct--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pp.powerbi.com/view?r=eyJrIjoiYWZkNmM2ZDktMGFkOC00YjljLThhNjUtZDUxZTgyMDg3NjJiIiwidCI6ImFjZjQxODg3LWJkMzctNDVkMy05ZTY1LTQ3Y2RlNDhkYzg1YSIsImMiOjh9"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hyperlink" Target="https://www.ons.gov.uk/peoplepopulationandcommunity/culturalidentity/ethnicity/bulletins/ethnicgroupenglandandwales/census2021#ethnic-group-data"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https://fingertips.phe.org.uk/profile/national-child-measurement-programme/data#page/7/gid/8000011/pat/15/par/E92000001/ati/502/are/E10000034/iid/92033/age/201/sex/4/cat/-1/ctp/-1/yrr/5/cid/4/tbm/1/page-options/ine-vo-0_car-do-0_ine-yo-5:2018:-1:-1_ine-pt-0_ine-ct-158"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fingertips.phe.org.uk/profile/national-child-measurement-programme/data#page/3/gid/8000011/pat/502/par/E10000034/ati/501/iid/92033/age/201/sex/4/cat/-1/ctp/-1/yrr/5/cid/4/tbm/1/page-options/ine-vo-0_ine-yo-5:2018:-1:-1_ine-ct-158_ine-pt-0_car-do-0" TargetMode="External"/><Relationship Id="rId5" Type="http://schemas.openxmlformats.org/officeDocument/2006/relationships/hyperlink" Target="https://fingertips.phe.org.uk/profile/national-child-measurement-programme/data#page/7/gid/8000011/pat/15/ati/502/are/E10000034/iid/92026/age/200/sex/4/cat/-1/ctp/-1/yrr/5/cid/4/tbm/1/page-options/ine-vo-0_car-do-0_ine-yo-5:2018:-1:-1_ine-ct-158_ine-pt-0" TargetMode="External"/><Relationship Id="rId4" Type="http://schemas.openxmlformats.org/officeDocument/2006/relationships/hyperlink" Target="https://fingertips.phe.org.uk/profile/national-child-measurement-programme/data#page/3/gid/8000011/pat/502/par/E10000034/ati/501/are/E07000234/iid/92026/age/200/sex/4/cat/-1/ctp/-1/yrr/5/cid/4/tbm/1/page-options/ine-vo-0_ine-yo-5:2018:-1:-1_ine-ct-158_ine-pt-0_car-do-0"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fingertips.phe.org.uk/search/hospital%20admissions#page/3/gid/1/pat/15/par/E92000001/ati/502/are/E06000019/iid/90812/age/173/sex/4/cat/-1/ctp/-1/yrr/1/cid/4/tbm/1"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fingertips.phe.org.uk/search/hospital%20admissions#page/3/gid/1/pat/15/par/E92000001/ati/502/are/E06000019/iid/90812/age/173/sex/4/cat/-1/ctp/-1/yrr/1/cid/4/tbm/1"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br01.safelinks.protection.outlook.com/?url=https%3A%2F%2Fwww.gov.uk%2Fgovernment%2Fstatistics%2Foral-health-survey-of-5-year-old-children-2022%2Fnational-dental-epidemiology-programme-ndep-for-england-oral-health-survey-of-5-year-old-children-2022&amp;data=05%7C02%7Croy.njuabe%40nhs.net%7C47529c0cf5f84d8a8abd08dcf04f86d6%7C37c354b285b047f5b22207b48d774ee3%7C0%7C0%7C638649471567235753%7CUnknown%7CTWFpbGZsb3d8eyJWIjoiMC4wLjAwMDAiLCJQIjoiV2luMzIiLCJBTiI6Ik1haWwiLCJXVCI6Mn0%3D%7C0%7C%7C%7C&amp;sdata=QSO4iykM35mx8oc5V%2BhKNs8HdO7xjh8Pa6NjkmW5NeU%3D&amp;reserved=0" TargetMode="Externa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package" Target="../embeddings/Microsoft_Word_Document.docx"/><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derivation.esd.org.uk/?metricType=%3C1924%2B16956%2B1927%2F1798%3AAge+0+to+4...+%28per+100.0+people%29%3E&amp;period=cen_2021&amp;area=E06000019&amp;outputType=both&amp;organisationID=&amp;withArea=&amp;withPeriod=&amp;methodType=none"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pendatacommunities.org/def/concept/general-concepts/imd/idaci"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opendatacommunities.org/def/concept/general-concepts/imd/idaci"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opendatacommunities.org/def/concept/general-concepts/imd/idaci"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hyperlink" Target="https://fingertips.phe.org.uk/search/obesity#page/3/gid/1938133288/pat/6/par/E12000005/ati/502/are/E06000019/iid/93108/age/201/sex/4/cat/-1/ctp/-1/yrr/3/cid/4/tbm/1/page-options/car-do-0_ine-ao-0_ine-pt-0_ine-vo-0_ine-yo-3:2020:-1:-1_ine-ct--1" TargetMode="Externa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C105E-6FF5-42B3-BE57-5CE86962B51A}"/>
              </a:ext>
            </a:extLst>
          </p:cNvPr>
          <p:cNvSpPr>
            <a:spLocks noGrp="1"/>
          </p:cNvSpPr>
          <p:nvPr>
            <p:ph type="ctrTitle"/>
          </p:nvPr>
        </p:nvSpPr>
        <p:spPr>
          <a:xfrm>
            <a:off x="417689" y="3095734"/>
            <a:ext cx="11345333" cy="2633350"/>
          </a:xfrm>
        </p:spPr>
        <p:txBody>
          <a:bodyPr>
            <a:normAutofit/>
          </a:bodyPr>
          <a:lstStyle/>
          <a:p>
            <a:r>
              <a:rPr lang="en-GB" sz="3200" dirty="0">
                <a:latin typeface="Arial"/>
                <a:cs typeface="Arial"/>
              </a:rPr>
              <a:t>Children and Young People (CYP)</a:t>
            </a:r>
            <a:br>
              <a:rPr lang="en-GB" sz="3200" dirty="0">
                <a:latin typeface="Arial"/>
                <a:cs typeface="Arial"/>
              </a:rPr>
            </a:br>
            <a:r>
              <a:rPr lang="en-GB" sz="3200" dirty="0">
                <a:latin typeface="Arial"/>
                <a:cs typeface="Arial"/>
              </a:rPr>
              <a:t>CORE20PLUS5 in Herefordshire &amp; Worcestershire </a:t>
            </a:r>
            <a:br>
              <a:rPr lang="en-GB" sz="3200" dirty="0">
                <a:latin typeface="Arial"/>
                <a:cs typeface="Arial"/>
              </a:rPr>
            </a:br>
            <a:endParaRPr lang="en-GB" sz="3200" strike="sngStrike" dirty="0"/>
          </a:p>
        </p:txBody>
      </p:sp>
      <p:sp>
        <p:nvSpPr>
          <p:cNvPr id="4" name="TextBox 3">
            <a:extLst>
              <a:ext uri="{FF2B5EF4-FFF2-40B4-BE49-F238E27FC236}">
                <a16:creationId xmlns:a16="http://schemas.microsoft.com/office/drawing/2014/main" id="{E2E80A72-6438-4B38-E356-CCF0EF4FE819}"/>
              </a:ext>
            </a:extLst>
          </p:cNvPr>
          <p:cNvSpPr txBox="1"/>
          <p:nvPr/>
        </p:nvSpPr>
        <p:spPr>
          <a:xfrm>
            <a:off x="428978" y="5216832"/>
            <a:ext cx="1049110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0072BC"/>
                </a:solidFill>
                <a:latin typeface="Arial"/>
                <a:cs typeface="Arial"/>
              </a:rPr>
              <a:t>Information Pack</a:t>
            </a:r>
          </a:p>
          <a:p>
            <a:r>
              <a:rPr lang="en-US" sz="2000" b="1" dirty="0">
                <a:solidFill>
                  <a:srgbClr val="0072BC"/>
                </a:solidFill>
                <a:latin typeface="Arial"/>
                <a:cs typeface="Arial"/>
              </a:rPr>
              <a:t>December 2024</a:t>
            </a:r>
            <a:endParaRPr lang="en-US" sz="3200" b="1" dirty="0">
              <a:solidFill>
                <a:srgbClr val="0072BC"/>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E1C2B80-989A-D09D-B21A-85EFB2F7A171}"/>
              </a:ext>
            </a:extLst>
          </p:cNvPr>
          <p:cNvSpPr txBox="1"/>
          <p:nvPr/>
        </p:nvSpPr>
        <p:spPr>
          <a:xfrm>
            <a:off x="0" y="6588952"/>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sp>
        <p:nvSpPr>
          <p:cNvPr id="6" name="Slide Number Placeholder 5">
            <a:extLst>
              <a:ext uri="{FF2B5EF4-FFF2-40B4-BE49-F238E27FC236}">
                <a16:creationId xmlns:a16="http://schemas.microsoft.com/office/drawing/2014/main" id="{86BAC4F7-7208-EC1F-13DF-7E05B0BDDA43}"/>
              </a:ext>
            </a:extLst>
          </p:cNvPr>
          <p:cNvSpPr>
            <a:spLocks noGrp="1"/>
          </p:cNvSpPr>
          <p:nvPr>
            <p:ph type="sldNum" sz="quarter" idx="12"/>
          </p:nvPr>
        </p:nvSpPr>
        <p:spPr/>
        <p:txBody>
          <a:bodyPr/>
          <a:lstStyle/>
          <a:p>
            <a:fld id="{90B30DD5-1EF8-48BF-BC70-8C78D8C5415C}" type="slidenum">
              <a:rPr lang="en-GB" smtClean="0"/>
              <a:pPr/>
              <a:t>1</a:t>
            </a:fld>
            <a:endParaRPr lang="en-GB" sz="1100"/>
          </a:p>
        </p:txBody>
      </p:sp>
    </p:spTree>
    <p:extLst>
      <p:ext uri="{BB962C8B-B14F-4D97-AF65-F5344CB8AC3E}">
        <p14:creationId xmlns:p14="http://schemas.microsoft.com/office/powerpoint/2010/main" val="1314802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5DD16-0F7E-3260-9AD6-98AB09927FCF}"/>
              </a:ext>
            </a:extLst>
          </p:cNvPr>
          <p:cNvSpPr>
            <a:spLocks noGrp="1"/>
          </p:cNvSpPr>
          <p:nvPr>
            <p:ph type="title"/>
          </p:nvPr>
        </p:nvSpPr>
        <p:spPr>
          <a:xfrm>
            <a:off x="2138901" y="145906"/>
            <a:ext cx="7416366" cy="635450"/>
          </a:xfrm>
        </p:spPr>
        <p:txBody>
          <a:bodyPr>
            <a:noAutofit/>
          </a:bodyPr>
          <a:lstStyle/>
          <a:p>
            <a:r>
              <a:rPr lang="en-US" sz="2800">
                <a:latin typeface="Arial"/>
                <a:cs typeface="Arial"/>
              </a:rPr>
              <a:t>Obesity Split by Ethnicity in Herefordshire</a:t>
            </a:r>
            <a:endParaRPr lang="en-US" sz="2800"/>
          </a:p>
        </p:txBody>
      </p:sp>
      <p:sp>
        <p:nvSpPr>
          <p:cNvPr id="7" name="TextBox 6">
            <a:extLst>
              <a:ext uri="{FF2B5EF4-FFF2-40B4-BE49-F238E27FC236}">
                <a16:creationId xmlns:a16="http://schemas.microsoft.com/office/drawing/2014/main" id="{EAD003C3-2990-36FB-F7A7-64533E0FBEFC}"/>
              </a:ext>
            </a:extLst>
          </p:cNvPr>
          <p:cNvSpPr txBox="1"/>
          <p:nvPr/>
        </p:nvSpPr>
        <p:spPr>
          <a:xfrm>
            <a:off x="519404" y="4747059"/>
            <a:ext cx="1115319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ffectLst/>
                <a:latin typeface="Arial" panose="020B0604020202020204" pitchFamily="34" charset="0"/>
                <a:ea typeface="Times New Roman" panose="02020603050405020304" pitchFamily="18" charset="0"/>
              </a:rPr>
              <a:t>The link between ethnicity and obesity is less apparent in Herefordshire than it is nationally. The only significant difference that has been seen since 2009/10-2013/14 was black children in Year 6 had significantly higher rates of obesity compared to the average for all children in 2018/19-2022/23. The large confidence intervals seen in the graphs </a:t>
            </a:r>
            <a:r>
              <a:rPr lang="en-GB" sz="1600" dirty="0">
                <a:latin typeface="Arial" panose="020B0604020202020204" pitchFamily="34" charset="0"/>
                <a:ea typeface="Times New Roman" panose="02020603050405020304" pitchFamily="18" charset="0"/>
              </a:rPr>
              <a:t>above</a:t>
            </a:r>
            <a:r>
              <a:rPr lang="en-GB" sz="1600" dirty="0">
                <a:effectLst/>
                <a:latin typeface="Arial" panose="020B0604020202020204" pitchFamily="34" charset="0"/>
                <a:ea typeface="Times New Roman" panose="02020603050405020304" pitchFamily="18" charset="0"/>
              </a:rPr>
              <a:t> suggest that the reason there is only a weak link between ethnicity and obesity in Herefordshire could be due to statistical constraints due to the small number of non-white children being measured as part of NCMP.</a:t>
            </a:r>
            <a:endParaRPr lang="en-US" sz="1600" dirty="0">
              <a:latin typeface="Arial" panose="020B0604020202020204" pitchFamily="34" charset="0"/>
              <a:cs typeface="Arial" panose="020B0604020202020204" pitchFamily="34" charset="0"/>
            </a:endParaRPr>
          </a:p>
        </p:txBody>
      </p:sp>
      <p:pic>
        <p:nvPicPr>
          <p:cNvPr id="4" name="Picture 3" descr="A close-up of a diagram&#10;&#10;Description automatically generated">
            <a:extLst>
              <a:ext uri="{FF2B5EF4-FFF2-40B4-BE49-F238E27FC236}">
                <a16:creationId xmlns:a16="http://schemas.microsoft.com/office/drawing/2014/main" id="{5B03106C-E305-5132-338C-C180B1F9CCFB}"/>
              </a:ext>
            </a:extLst>
          </p:cNvPr>
          <p:cNvPicPr>
            <a:picLocks noChangeAspect="1"/>
          </p:cNvPicPr>
          <p:nvPr/>
        </p:nvPicPr>
        <p:blipFill rotWithShape="1">
          <a:blip r:embed="rId2">
            <a:extLst>
              <a:ext uri="{28A0092B-C50C-407E-A947-70E740481C1C}">
                <a14:useLocalDpi xmlns:a14="http://schemas.microsoft.com/office/drawing/2010/main" val="0"/>
              </a:ext>
            </a:extLst>
          </a:blip>
          <a:srcRect l="23705" t="36321" r="48337" b="49940"/>
          <a:stretch/>
        </p:blipFill>
        <p:spPr>
          <a:xfrm>
            <a:off x="55418" y="100660"/>
            <a:ext cx="2083483" cy="575922"/>
          </a:xfrm>
          <a:prstGeom prst="rect">
            <a:avLst/>
          </a:prstGeom>
        </p:spPr>
      </p:pic>
      <p:pic>
        <p:nvPicPr>
          <p:cNvPr id="8" name="Picture 7">
            <a:extLst>
              <a:ext uri="{FF2B5EF4-FFF2-40B4-BE49-F238E27FC236}">
                <a16:creationId xmlns:a16="http://schemas.microsoft.com/office/drawing/2014/main" id="{962ECDD2-9C12-D4DF-1279-A5DE83EC73A9}"/>
              </a:ext>
            </a:extLst>
          </p:cNvPr>
          <p:cNvPicPr>
            <a:picLocks noChangeAspect="1"/>
          </p:cNvPicPr>
          <p:nvPr/>
        </p:nvPicPr>
        <p:blipFill>
          <a:blip r:embed="rId3"/>
          <a:stretch>
            <a:fillRect/>
          </a:stretch>
        </p:blipFill>
        <p:spPr>
          <a:xfrm>
            <a:off x="10117481" y="38521"/>
            <a:ext cx="2019101" cy="530014"/>
          </a:xfrm>
          <a:prstGeom prst="rect">
            <a:avLst/>
          </a:prstGeom>
        </p:spPr>
      </p:pic>
      <p:sp>
        <p:nvSpPr>
          <p:cNvPr id="10" name="TextBox 9">
            <a:extLst>
              <a:ext uri="{FF2B5EF4-FFF2-40B4-BE49-F238E27FC236}">
                <a16:creationId xmlns:a16="http://schemas.microsoft.com/office/drawing/2014/main" id="{DACAFE28-5C1D-CD89-9D74-F6D9533256FB}"/>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sp>
        <p:nvSpPr>
          <p:cNvPr id="12" name="TextBox 11">
            <a:extLst>
              <a:ext uri="{FF2B5EF4-FFF2-40B4-BE49-F238E27FC236}">
                <a16:creationId xmlns:a16="http://schemas.microsoft.com/office/drawing/2014/main" id="{554B4697-54D9-9CE9-006A-B75043DA69DB}"/>
              </a:ext>
            </a:extLst>
          </p:cNvPr>
          <p:cNvSpPr txBox="1"/>
          <p:nvPr/>
        </p:nvSpPr>
        <p:spPr>
          <a:xfrm>
            <a:off x="519404" y="6099255"/>
            <a:ext cx="6097554" cy="369332"/>
          </a:xfrm>
          <a:prstGeom prst="rect">
            <a:avLst/>
          </a:prstGeom>
          <a:noFill/>
        </p:spPr>
        <p:txBody>
          <a:bodyPr wrap="square">
            <a:spAutoFit/>
          </a:bodyPr>
          <a:lstStyle/>
          <a:p>
            <a:r>
              <a:rPr lang="en-GB" sz="1800" u="sng">
                <a:effectLst/>
                <a:latin typeface="Arial" panose="020B0604020202020204" pitchFamily="34" charset="0"/>
                <a:ea typeface="Times New Roman" panose="02020603050405020304" pitchFamily="18" charset="0"/>
              </a:rPr>
              <a:t> (source </a:t>
            </a:r>
            <a:r>
              <a:rPr lang="en-GB" sz="1800" u="sng">
                <a:solidFill>
                  <a:srgbClr val="0000FF"/>
                </a:solidFill>
                <a:effectLst/>
                <a:latin typeface="Arial" panose="020B0604020202020204" pitchFamily="34" charset="0"/>
                <a:ea typeface="Times New Roman" panose="02020603050405020304" pitchFamily="18" charset="0"/>
                <a:hlinkClick r:id="rId4"/>
              </a:rPr>
              <a:t>Fingertips</a:t>
            </a:r>
            <a:r>
              <a:rPr lang="en-GB" sz="1800" u="sng">
                <a:effectLst/>
                <a:latin typeface="Arial" panose="020B0604020202020204" pitchFamily="34" charset="0"/>
                <a:ea typeface="Times New Roman" panose="02020603050405020304" pitchFamily="18" charset="0"/>
              </a:rPr>
              <a:t> and NCMP data)</a:t>
            </a:r>
            <a:endParaRPr lang="en-GB"/>
          </a:p>
        </p:txBody>
      </p:sp>
      <p:pic>
        <p:nvPicPr>
          <p:cNvPr id="6" name="Picture 5">
            <a:extLst>
              <a:ext uri="{FF2B5EF4-FFF2-40B4-BE49-F238E27FC236}">
                <a16:creationId xmlns:a16="http://schemas.microsoft.com/office/drawing/2014/main" id="{2F13851C-911B-2A9B-4934-D85F9F0266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404" y="1029068"/>
            <a:ext cx="4918717" cy="3689235"/>
          </a:xfrm>
          <a:prstGeom prst="rect">
            <a:avLst/>
          </a:prstGeom>
        </p:spPr>
      </p:pic>
      <p:pic>
        <p:nvPicPr>
          <p:cNvPr id="11" name="Picture 10">
            <a:extLst>
              <a:ext uri="{FF2B5EF4-FFF2-40B4-BE49-F238E27FC236}">
                <a16:creationId xmlns:a16="http://schemas.microsoft.com/office/drawing/2014/main" id="{801994B3-525A-8AC4-552E-7F2DA28C8B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050281"/>
            <a:ext cx="4509237" cy="3382287"/>
          </a:xfrm>
          <a:prstGeom prst="rect">
            <a:avLst/>
          </a:prstGeom>
        </p:spPr>
      </p:pic>
      <p:sp>
        <p:nvSpPr>
          <p:cNvPr id="3" name="Slide Number Placeholder 2">
            <a:extLst>
              <a:ext uri="{FF2B5EF4-FFF2-40B4-BE49-F238E27FC236}">
                <a16:creationId xmlns:a16="http://schemas.microsoft.com/office/drawing/2014/main" id="{F2C2BF26-B8EA-87C7-C690-8222C9086EA4}"/>
              </a:ext>
            </a:extLst>
          </p:cNvPr>
          <p:cNvSpPr>
            <a:spLocks noGrp="1"/>
          </p:cNvSpPr>
          <p:nvPr>
            <p:ph type="sldNum" sz="quarter" idx="12"/>
          </p:nvPr>
        </p:nvSpPr>
        <p:spPr/>
        <p:txBody>
          <a:bodyPr/>
          <a:lstStyle/>
          <a:p>
            <a:fld id="{90B30DD5-1EF8-48BF-BC70-8C78D8C5415C}" type="slidenum">
              <a:rPr lang="en-GB" smtClean="0"/>
              <a:t>10</a:t>
            </a:fld>
            <a:endParaRPr lang="en-GB"/>
          </a:p>
        </p:txBody>
      </p:sp>
    </p:spTree>
    <p:extLst>
      <p:ext uri="{BB962C8B-B14F-4D97-AF65-F5344CB8AC3E}">
        <p14:creationId xmlns:p14="http://schemas.microsoft.com/office/powerpoint/2010/main" val="4237033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5DD16-0F7E-3260-9AD6-98AB09927FCF}"/>
              </a:ext>
            </a:extLst>
          </p:cNvPr>
          <p:cNvSpPr>
            <a:spLocks noGrp="1"/>
          </p:cNvSpPr>
          <p:nvPr>
            <p:ph type="title"/>
          </p:nvPr>
        </p:nvSpPr>
        <p:spPr>
          <a:xfrm>
            <a:off x="2138901" y="136525"/>
            <a:ext cx="8385843" cy="635450"/>
          </a:xfrm>
        </p:spPr>
        <p:txBody>
          <a:bodyPr>
            <a:normAutofit/>
          </a:bodyPr>
          <a:lstStyle/>
          <a:p>
            <a:r>
              <a:rPr lang="en-US" sz="2800">
                <a:latin typeface="Arial"/>
                <a:cs typeface="Arial"/>
              </a:rPr>
              <a:t>Obesity Split by Gender in Herefordshire</a:t>
            </a:r>
            <a:endParaRPr lang="en-US" sz="2800"/>
          </a:p>
        </p:txBody>
      </p:sp>
      <p:sp>
        <p:nvSpPr>
          <p:cNvPr id="7" name="TextBox 6">
            <a:extLst>
              <a:ext uri="{FF2B5EF4-FFF2-40B4-BE49-F238E27FC236}">
                <a16:creationId xmlns:a16="http://schemas.microsoft.com/office/drawing/2014/main" id="{EAD003C3-2990-36FB-F7A7-64533E0FBEFC}"/>
              </a:ext>
            </a:extLst>
          </p:cNvPr>
          <p:cNvSpPr txBox="1"/>
          <p:nvPr/>
        </p:nvSpPr>
        <p:spPr>
          <a:xfrm>
            <a:off x="519404" y="4743525"/>
            <a:ext cx="1123978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sz="1600">
                <a:effectLst/>
                <a:latin typeface="Arial" panose="020B0604020202020204" pitchFamily="34" charset="0"/>
                <a:ea typeface="Times New Roman" panose="02020603050405020304" pitchFamily="18" charset="0"/>
              </a:rPr>
              <a:t>The graphs above show that in 2018/19-2022/23 there was no significant difference in the prevalence of obesity between male and female students when in reception class, but male students are significantly more likely to be obese by year 6. This pattern can be seen in every time period dating back to 2009/10-2013/14 suggesting a long standing inequality between the sexes once they get to year 6.</a:t>
            </a:r>
          </a:p>
        </p:txBody>
      </p:sp>
      <p:pic>
        <p:nvPicPr>
          <p:cNvPr id="4" name="Picture 3" descr="A close-up of a diagram&#10;&#10;Description automatically generated">
            <a:extLst>
              <a:ext uri="{FF2B5EF4-FFF2-40B4-BE49-F238E27FC236}">
                <a16:creationId xmlns:a16="http://schemas.microsoft.com/office/drawing/2014/main" id="{5B03106C-E305-5132-338C-C180B1F9CCFB}"/>
              </a:ext>
            </a:extLst>
          </p:cNvPr>
          <p:cNvPicPr>
            <a:picLocks noChangeAspect="1"/>
          </p:cNvPicPr>
          <p:nvPr/>
        </p:nvPicPr>
        <p:blipFill rotWithShape="1">
          <a:blip r:embed="rId2">
            <a:extLst>
              <a:ext uri="{28A0092B-C50C-407E-A947-70E740481C1C}">
                <a14:useLocalDpi xmlns:a14="http://schemas.microsoft.com/office/drawing/2010/main" val="0"/>
              </a:ext>
            </a:extLst>
          </a:blip>
          <a:srcRect l="23705" t="36321" r="48337" b="49940"/>
          <a:stretch/>
        </p:blipFill>
        <p:spPr>
          <a:xfrm>
            <a:off x="55418" y="100660"/>
            <a:ext cx="2083483" cy="575922"/>
          </a:xfrm>
          <a:prstGeom prst="rect">
            <a:avLst/>
          </a:prstGeom>
        </p:spPr>
      </p:pic>
      <p:pic>
        <p:nvPicPr>
          <p:cNvPr id="8" name="Picture 7">
            <a:extLst>
              <a:ext uri="{FF2B5EF4-FFF2-40B4-BE49-F238E27FC236}">
                <a16:creationId xmlns:a16="http://schemas.microsoft.com/office/drawing/2014/main" id="{962ECDD2-9C12-D4DF-1279-A5DE83EC73A9}"/>
              </a:ext>
            </a:extLst>
          </p:cNvPr>
          <p:cNvPicPr>
            <a:picLocks noChangeAspect="1"/>
          </p:cNvPicPr>
          <p:nvPr/>
        </p:nvPicPr>
        <p:blipFill>
          <a:blip r:embed="rId3"/>
          <a:stretch>
            <a:fillRect/>
          </a:stretch>
        </p:blipFill>
        <p:spPr>
          <a:xfrm>
            <a:off x="10117481" y="38521"/>
            <a:ext cx="2019101" cy="530014"/>
          </a:xfrm>
          <a:prstGeom prst="rect">
            <a:avLst/>
          </a:prstGeom>
        </p:spPr>
      </p:pic>
      <p:sp>
        <p:nvSpPr>
          <p:cNvPr id="10" name="TextBox 9">
            <a:extLst>
              <a:ext uri="{FF2B5EF4-FFF2-40B4-BE49-F238E27FC236}">
                <a16:creationId xmlns:a16="http://schemas.microsoft.com/office/drawing/2014/main" id="{DACAFE28-5C1D-CD89-9D74-F6D9533256FB}"/>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sp>
        <p:nvSpPr>
          <p:cNvPr id="12" name="TextBox 11">
            <a:extLst>
              <a:ext uri="{FF2B5EF4-FFF2-40B4-BE49-F238E27FC236}">
                <a16:creationId xmlns:a16="http://schemas.microsoft.com/office/drawing/2014/main" id="{554B4697-54D9-9CE9-006A-B75043DA69DB}"/>
              </a:ext>
            </a:extLst>
          </p:cNvPr>
          <p:cNvSpPr txBox="1"/>
          <p:nvPr/>
        </p:nvSpPr>
        <p:spPr>
          <a:xfrm>
            <a:off x="519404" y="6099255"/>
            <a:ext cx="6097554" cy="369332"/>
          </a:xfrm>
          <a:prstGeom prst="rect">
            <a:avLst/>
          </a:prstGeom>
          <a:noFill/>
        </p:spPr>
        <p:txBody>
          <a:bodyPr wrap="square">
            <a:spAutoFit/>
          </a:bodyPr>
          <a:lstStyle/>
          <a:p>
            <a:r>
              <a:rPr lang="en-GB" sz="1800" u="sng">
                <a:effectLst/>
                <a:latin typeface="Arial" panose="020B0604020202020204" pitchFamily="34" charset="0"/>
                <a:ea typeface="Times New Roman" panose="02020603050405020304" pitchFamily="18" charset="0"/>
              </a:rPr>
              <a:t> (source </a:t>
            </a:r>
            <a:r>
              <a:rPr lang="en-GB" sz="1800" u="sng">
                <a:solidFill>
                  <a:srgbClr val="0000FF"/>
                </a:solidFill>
                <a:effectLst/>
                <a:latin typeface="Arial" panose="020B0604020202020204" pitchFamily="34" charset="0"/>
                <a:ea typeface="Times New Roman" panose="02020603050405020304" pitchFamily="18" charset="0"/>
                <a:hlinkClick r:id="rId4"/>
              </a:rPr>
              <a:t>Fingertips</a:t>
            </a:r>
            <a:r>
              <a:rPr lang="en-GB" sz="1800" u="sng">
                <a:effectLst/>
                <a:latin typeface="Arial" panose="020B0604020202020204" pitchFamily="34" charset="0"/>
                <a:ea typeface="Times New Roman" panose="02020603050405020304" pitchFamily="18" charset="0"/>
              </a:rPr>
              <a:t> and NCMP data)</a:t>
            </a:r>
            <a:endParaRPr lang="en-GB"/>
          </a:p>
        </p:txBody>
      </p:sp>
      <p:pic>
        <p:nvPicPr>
          <p:cNvPr id="3" name="Picture 2">
            <a:extLst>
              <a:ext uri="{FF2B5EF4-FFF2-40B4-BE49-F238E27FC236}">
                <a16:creationId xmlns:a16="http://schemas.microsoft.com/office/drawing/2014/main" id="{21961CEC-EA01-A5D9-413C-D9D7397FB7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603" y="1347242"/>
            <a:ext cx="4113082" cy="3085326"/>
          </a:xfrm>
          <a:prstGeom prst="rect">
            <a:avLst/>
          </a:prstGeom>
        </p:spPr>
      </p:pic>
      <p:pic>
        <p:nvPicPr>
          <p:cNvPr id="9" name="Picture 8">
            <a:extLst>
              <a:ext uri="{FF2B5EF4-FFF2-40B4-BE49-F238E27FC236}">
                <a16:creationId xmlns:a16="http://schemas.microsoft.com/office/drawing/2014/main" id="{7DBF6FDB-2287-0D23-D750-253D3759AA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7958" y="1347242"/>
            <a:ext cx="4113329" cy="3085326"/>
          </a:xfrm>
          <a:prstGeom prst="rect">
            <a:avLst/>
          </a:prstGeom>
        </p:spPr>
      </p:pic>
      <p:sp>
        <p:nvSpPr>
          <p:cNvPr id="6" name="Slide Number Placeholder 5">
            <a:extLst>
              <a:ext uri="{FF2B5EF4-FFF2-40B4-BE49-F238E27FC236}">
                <a16:creationId xmlns:a16="http://schemas.microsoft.com/office/drawing/2014/main" id="{DA5F4A17-D339-C912-D190-6B8E0726AE77}"/>
              </a:ext>
            </a:extLst>
          </p:cNvPr>
          <p:cNvSpPr>
            <a:spLocks noGrp="1"/>
          </p:cNvSpPr>
          <p:nvPr>
            <p:ph type="sldNum" sz="quarter" idx="12"/>
          </p:nvPr>
        </p:nvSpPr>
        <p:spPr/>
        <p:txBody>
          <a:bodyPr/>
          <a:lstStyle/>
          <a:p>
            <a:fld id="{90B30DD5-1EF8-48BF-BC70-8C78D8C5415C}" type="slidenum">
              <a:rPr lang="en-GB" smtClean="0"/>
              <a:t>11</a:t>
            </a:fld>
            <a:endParaRPr lang="en-GB"/>
          </a:p>
        </p:txBody>
      </p:sp>
    </p:spTree>
    <p:extLst>
      <p:ext uri="{BB962C8B-B14F-4D97-AF65-F5344CB8AC3E}">
        <p14:creationId xmlns:p14="http://schemas.microsoft.com/office/powerpoint/2010/main" val="4282353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11" descr="A screenshot of a medical information&#10;&#10;Description automatically generated">
            <a:extLst>
              <a:ext uri="{FF2B5EF4-FFF2-40B4-BE49-F238E27FC236}">
                <a16:creationId xmlns:a16="http://schemas.microsoft.com/office/drawing/2014/main" id="{C888D22A-A48A-0CDA-5FFB-D3190D8DFCE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55" t="1312" r="624" b="1952"/>
          <a:stretch/>
        </p:blipFill>
        <p:spPr>
          <a:xfrm>
            <a:off x="523564" y="671059"/>
            <a:ext cx="10596700" cy="5872205"/>
          </a:xfrm>
          <a:ln>
            <a:noFill/>
          </a:ln>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7E76C97F-A396-93E1-C1A7-A6866FF8BC31}"/>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3" name="Picture 2">
            <a:extLst>
              <a:ext uri="{FF2B5EF4-FFF2-40B4-BE49-F238E27FC236}">
                <a16:creationId xmlns:a16="http://schemas.microsoft.com/office/drawing/2014/main" id="{3E842873-68A5-6FFC-194C-E1C4B5BF86D4}"/>
              </a:ext>
            </a:extLst>
          </p:cNvPr>
          <p:cNvPicPr>
            <a:picLocks noChangeAspect="1"/>
          </p:cNvPicPr>
          <p:nvPr/>
        </p:nvPicPr>
        <p:blipFill>
          <a:blip r:embed="rId3"/>
          <a:stretch>
            <a:fillRect/>
          </a:stretch>
        </p:blipFill>
        <p:spPr>
          <a:xfrm>
            <a:off x="10117481" y="38521"/>
            <a:ext cx="2019101" cy="530014"/>
          </a:xfrm>
          <a:prstGeom prst="rect">
            <a:avLst/>
          </a:prstGeom>
        </p:spPr>
      </p:pic>
      <p:sp>
        <p:nvSpPr>
          <p:cNvPr id="5" name="Title 1">
            <a:extLst>
              <a:ext uri="{FF2B5EF4-FFF2-40B4-BE49-F238E27FC236}">
                <a16:creationId xmlns:a16="http://schemas.microsoft.com/office/drawing/2014/main" id="{D3F74418-5945-E305-FA52-705EE8429F85}"/>
              </a:ext>
            </a:extLst>
          </p:cNvPr>
          <p:cNvSpPr txBox="1">
            <a:spLocks/>
          </p:cNvSpPr>
          <p:nvPr/>
        </p:nvSpPr>
        <p:spPr>
          <a:xfrm>
            <a:off x="433140" y="100660"/>
            <a:ext cx="11325720" cy="5779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a:lstStyle>
          <a:p>
            <a:r>
              <a:rPr lang="en-US" sz="2800">
                <a:latin typeface="Arial"/>
                <a:cs typeface="Arial"/>
              </a:rPr>
              <a:t>Worcestershire: CYP Population Health (Sept 2023)</a:t>
            </a:r>
            <a:endParaRPr lang="en-US" sz="2800"/>
          </a:p>
        </p:txBody>
      </p:sp>
      <p:sp>
        <p:nvSpPr>
          <p:cNvPr id="6" name="Slide Number Placeholder 5">
            <a:extLst>
              <a:ext uri="{FF2B5EF4-FFF2-40B4-BE49-F238E27FC236}">
                <a16:creationId xmlns:a16="http://schemas.microsoft.com/office/drawing/2014/main" id="{98FAF657-8907-60CC-4BCB-4DF7B54EB655}"/>
              </a:ext>
            </a:extLst>
          </p:cNvPr>
          <p:cNvSpPr>
            <a:spLocks noGrp="1"/>
          </p:cNvSpPr>
          <p:nvPr>
            <p:ph type="sldNum" sz="quarter" idx="12"/>
          </p:nvPr>
        </p:nvSpPr>
        <p:spPr/>
        <p:txBody>
          <a:bodyPr/>
          <a:lstStyle/>
          <a:p>
            <a:fld id="{90B30DD5-1EF8-48BF-BC70-8C78D8C5415C}" type="slidenum">
              <a:rPr lang="en-GB" smtClean="0"/>
              <a:t>12</a:t>
            </a:fld>
            <a:endParaRPr lang="en-GB"/>
          </a:p>
        </p:txBody>
      </p:sp>
    </p:spTree>
    <p:extLst>
      <p:ext uri="{BB962C8B-B14F-4D97-AF65-F5344CB8AC3E}">
        <p14:creationId xmlns:p14="http://schemas.microsoft.com/office/powerpoint/2010/main" val="1307384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graph of different colored bars&#10;&#10;Description automatically generated">
            <a:extLst>
              <a:ext uri="{FF2B5EF4-FFF2-40B4-BE49-F238E27FC236}">
                <a16:creationId xmlns:a16="http://schemas.microsoft.com/office/drawing/2014/main" id="{7F80BB50-F635-4985-B14B-A818CF921734}"/>
              </a:ext>
            </a:extLst>
          </p:cNvPr>
          <p:cNvPicPr>
            <a:picLocks noGrp="1" noChangeAspect="1"/>
          </p:cNvPicPr>
          <p:nvPr>
            <p:ph idx="1"/>
          </p:nvPr>
        </p:nvPicPr>
        <p:blipFill>
          <a:blip r:embed="rId2"/>
          <a:srcRect t="2707" r="-163" b="-467"/>
          <a:stretch/>
        </p:blipFill>
        <p:spPr>
          <a:xfrm>
            <a:off x="528290" y="568535"/>
            <a:ext cx="11131779" cy="6067336"/>
          </a:xfrm>
          <a:ln>
            <a:noFill/>
          </a:ln>
        </p:spPr>
      </p:pic>
      <p:sp>
        <p:nvSpPr>
          <p:cNvPr id="2" name="Title 1">
            <a:extLst>
              <a:ext uri="{FF2B5EF4-FFF2-40B4-BE49-F238E27FC236}">
                <a16:creationId xmlns:a16="http://schemas.microsoft.com/office/drawing/2014/main" id="{71C99F58-5F9A-D081-F26C-492668E3B5BC}"/>
              </a:ext>
            </a:extLst>
          </p:cNvPr>
          <p:cNvSpPr>
            <a:spLocks noGrp="1"/>
          </p:cNvSpPr>
          <p:nvPr>
            <p:ph type="title"/>
          </p:nvPr>
        </p:nvSpPr>
        <p:spPr>
          <a:xfrm>
            <a:off x="6097821" y="6044182"/>
            <a:ext cx="5574775" cy="621072"/>
          </a:xfrm>
        </p:spPr>
        <p:txBody>
          <a:bodyPr>
            <a:normAutofit/>
          </a:bodyPr>
          <a:lstStyle/>
          <a:p>
            <a:r>
              <a:rPr lang="en-US" sz="1400" b="0">
                <a:solidFill>
                  <a:schemeClr val="tx1"/>
                </a:solidFill>
                <a:latin typeface="Arial"/>
                <a:cs typeface="Arial"/>
              </a:rPr>
              <a:t>Adapted from Worcestershire County Council</a:t>
            </a:r>
            <a:r>
              <a:rPr lang="en-US" sz="1400" b="0">
                <a:latin typeface="Arial"/>
                <a:cs typeface="Arial"/>
              </a:rPr>
              <a:t>: </a:t>
            </a:r>
            <a:r>
              <a:rPr lang="en-US" sz="1400" b="0">
                <a:latin typeface="Arial"/>
                <a:cs typeface="Arial"/>
                <a:hlinkClick r:id="rId3"/>
              </a:rPr>
              <a:t>Microsoft Power BI</a:t>
            </a:r>
            <a:endParaRPr lang="en-US" sz="1400"/>
          </a:p>
        </p:txBody>
      </p:sp>
      <p:pic>
        <p:nvPicPr>
          <p:cNvPr id="6" name="Picture 5" descr="A green and black text&#10;&#10;Description automatically generated">
            <a:extLst>
              <a:ext uri="{FF2B5EF4-FFF2-40B4-BE49-F238E27FC236}">
                <a16:creationId xmlns:a16="http://schemas.microsoft.com/office/drawing/2014/main" id="{C01DDEC2-43E8-6D02-A877-6115A889877C}"/>
              </a:ext>
            </a:extLst>
          </p:cNvPr>
          <p:cNvPicPr>
            <a:picLocks noChangeAspect="1"/>
          </p:cNvPicPr>
          <p:nvPr/>
        </p:nvPicPr>
        <p:blipFill>
          <a:blip r:embed="rId4"/>
          <a:stretch>
            <a:fillRect/>
          </a:stretch>
        </p:blipFill>
        <p:spPr>
          <a:xfrm>
            <a:off x="10117481" y="38521"/>
            <a:ext cx="2019101" cy="530014"/>
          </a:xfrm>
          <a:prstGeom prst="rect">
            <a:avLst/>
          </a:prstGeom>
        </p:spPr>
      </p:pic>
      <p:sp>
        <p:nvSpPr>
          <p:cNvPr id="9" name="TextBox 8">
            <a:extLst>
              <a:ext uri="{FF2B5EF4-FFF2-40B4-BE49-F238E27FC236}">
                <a16:creationId xmlns:a16="http://schemas.microsoft.com/office/drawing/2014/main" id="{6D8B7654-B0B9-9865-904F-922B5D8452CB}"/>
              </a:ext>
            </a:extLst>
          </p:cNvPr>
          <p:cNvSpPr txBox="1"/>
          <p:nvPr/>
        </p:nvSpPr>
        <p:spPr>
          <a:xfrm>
            <a:off x="0" y="6588952"/>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sp>
        <p:nvSpPr>
          <p:cNvPr id="3" name="Slide Number Placeholder 2">
            <a:extLst>
              <a:ext uri="{FF2B5EF4-FFF2-40B4-BE49-F238E27FC236}">
                <a16:creationId xmlns:a16="http://schemas.microsoft.com/office/drawing/2014/main" id="{4895ABA6-3ACD-7D11-76DC-DB8B699FAF1D}"/>
              </a:ext>
            </a:extLst>
          </p:cNvPr>
          <p:cNvSpPr>
            <a:spLocks noGrp="1"/>
          </p:cNvSpPr>
          <p:nvPr>
            <p:ph type="sldNum" sz="quarter" idx="12"/>
          </p:nvPr>
        </p:nvSpPr>
        <p:spPr/>
        <p:txBody>
          <a:bodyPr/>
          <a:lstStyle/>
          <a:p>
            <a:fld id="{90B30DD5-1EF8-48BF-BC70-8C78D8C5415C}" type="slidenum">
              <a:rPr lang="en-GB" smtClean="0"/>
              <a:t>13</a:t>
            </a:fld>
            <a:endParaRPr lang="en-GB"/>
          </a:p>
        </p:txBody>
      </p:sp>
    </p:spTree>
    <p:extLst>
      <p:ext uri="{BB962C8B-B14F-4D97-AF65-F5344CB8AC3E}">
        <p14:creationId xmlns:p14="http://schemas.microsoft.com/office/powerpoint/2010/main" val="935421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hart with colorful circles and text&#10;&#10;Description automatically generated">
            <a:extLst>
              <a:ext uri="{FF2B5EF4-FFF2-40B4-BE49-F238E27FC236}">
                <a16:creationId xmlns:a16="http://schemas.microsoft.com/office/drawing/2014/main" id="{944443AB-6D49-0B37-B699-7D159F2F9E70}"/>
              </a:ext>
            </a:extLst>
          </p:cNvPr>
          <p:cNvPicPr>
            <a:picLocks noChangeAspect="1"/>
          </p:cNvPicPr>
          <p:nvPr/>
        </p:nvPicPr>
        <p:blipFill>
          <a:blip r:embed="rId2"/>
          <a:srcRect t="-79" r="33" b="2326"/>
          <a:stretch/>
        </p:blipFill>
        <p:spPr>
          <a:xfrm>
            <a:off x="926563" y="10633"/>
            <a:ext cx="10338873" cy="6057605"/>
          </a:xfrm>
          <a:prstGeom prst="rect">
            <a:avLst/>
          </a:prstGeom>
        </p:spPr>
      </p:pic>
      <p:sp>
        <p:nvSpPr>
          <p:cNvPr id="3" name="Content Placeholder 2">
            <a:extLst>
              <a:ext uri="{FF2B5EF4-FFF2-40B4-BE49-F238E27FC236}">
                <a16:creationId xmlns:a16="http://schemas.microsoft.com/office/drawing/2014/main" id="{7D9E24DB-237F-37F9-A3D7-6FB1A22506BF}"/>
              </a:ext>
            </a:extLst>
          </p:cNvPr>
          <p:cNvSpPr>
            <a:spLocks noGrp="1"/>
          </p:cNvSpPr>
          <p:nvPr>
            <p:ph idx="1"/>
          </p:nvPr>
        </p:nvSpPr>
        <p:spPr>
          <a:xfrm>
            <a:off x="-27846" y="6155940"/>
            <a:ext cx="11153192" cy="570275"/>
          </a:xfrm>
        </p:spPr>
        <p:txBody>
          <a:bodyPr vert="horz" lIns="91440" tIns="45720" rIns="91440" bIns="45720" rtlCol="0" anchor="t">
            <a:normAutofit/>
          </a:bodyPr>
          <a:lstStyle/>
          <a:p>
            <a:r>
              <a:rPr lang="en-US">
                <a:hlinkClick r:id="rId3"/>
              </a:rPr>
              <a:t>Ethnic group, England and Wales - Office for National Statistics</a:t>
            </a:r>
            <a:endParaRPr lang="en-US"/>
          </a:p>
        </p:txBody>
      </p:sp>
      <p:pic>
        <p:nvPicPr>
          <p:cNvPr id="6" name="Picture 5" descr="A green and black text&#10;&#10;Description automatically generated">
            <a:extLst>
              <a:ext uri="{FF2B5EF4-FFF2-40B4-BE49-F238E27FC236}">
                <a16:creationId xmlns:a16="http://schemas.microsoft.com/office/drawing/2014/main" id="{0B2BB01D-7C4F-57CB-16EE-F352F3BB7837}"/>
              </a:ext>
            </a:extLst>
          </p:cNvPr>
          <p:cNvPicPr>
            <a:picLocks noChangeAspect="1"/>
          </p:cNvPicPr>
          <p:nvPr/>
        </p:nvPicPr>
        <p:blipFill>
          <a:blip r:embed="rId4"/>
          <a:stretch>
            <a:fillRect/>
          </a:stretch>
        </p:blipFill>
        <p:spPr>
          <a:xfrm>
            <a:off x="10117481" y="38521"/>
            <a:ext cx="2019101" cy="530014"/>
          </a:xfrm>
          <a:prstGeom prst="rect">
            <a:avLst/>
          </a:prstGeom>
        </p:spPr>
      </p:pic>
      <p:sp>
        <p:nvSpPr>
          <p:cNvPr id="9" name="TextBox 8">
            <a:extLst>
              <a:ext uri="{FF2B5EF4-FFF2-40B4-BE49-F238E27FC236}">
                <a16:creationId xmlns:a16="http://schemas.microsoft.com/office/drawing/2014/main" id="{5B01A135-8148-AFBD-33D7-73AE0B9FE8ED}"/>
              </a:ext>
            </a:extLst>
          </p:cNvPr>
          <p:cNvSpPr txBox="1"/>
          <p:nvPr/>
        </p:nvSpPr>
        <p:spPr>
          <a:xfrm>
            <a:off x="0" y="6588952"/>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sp>
        <p:nvSpPr>
          <p:cNvPr id="2" name="Slide Number Placeholder 1">
            <a:extLst>
              <a:ext uri="{FF2B5EF4-FFF2-40B4-BE49-F238E27FC236}">
                <a16:creationId xmlns:a16="http://schemas.microsoft.com/office/drawing/2014/main" id="{61432D3A-43A2-A5A7-72FF-EB944F02CD9F}"/>
              </a:ext>
            </a:extLst>
          </p:cNvPr>
          <p:cNvSpPr>
            <a:spLocks noGrp="1"/>
          </p:cNvSpPr>
          <p:nvPr>
            <p:ph type="sldNum" sz="quarter" idx="12"/>
          </p:nvPr>
        </p:nvSpPr>
        <p:spPr/>
        <p:txBody>
          <a:bodyPr/>
          <a:lstStyle/>
          <a:p>
            <a:fld id="{90B30DD5-1EF8-48BF-BC70-8C78D8C5415C}" type="slidenum">
              <a:rPr lang="en-GB" smtClean="0"/>
              <a:t>14</a:t>
            </a:fld>
            <a:endParaRPr lang="en-GB"/>
          </a:p>
        </p:txBody>
      </p:sp>
    </p:spTree>
    <p:extLst>
      <p:ext uri="{BB962C8B-B14F-4D97-AF65-F5344CB8AC3E}">
        <p14:creationId xmlns:p14="http://schemas.microsoft.com/office/powerpoint/2010/main" val="1277293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graph&#10;&#10;Description automatically generated">
            <a:extLst>
              <a:ext uri="{FF2B5EF4-FFF2-40B4-BE49-F238E27FC236}">
                <a16:creationId xmlns:a16="http://schemas.microsoft.com/office/drawing/2014/main" id="{5DA3ECCF-6DEE-4B53-8C13-2CC8550D0438}"/>
              </a:ext>
            </a:extLst>
          </p:cNvPr>
          <p:cNvPicPr>
            <a:picLocks noGrp="1" noChangeAspect="1"/>
          </p:cNvPicPr>
          <p:nvPr>
            <p:ph idx="1"/>
          </p:nvPr>
        </p:nvPicPr>
        <p:blipFill>
          <a:blip r:embed="rId2"/>
          <a:srcRect t="138" r="4510" b="16598"/>
          <a:stretch/>
        </p:blipFill>
        <p:spPr>
          <a:xfrm>
            <a:off x="527340" y="451327"/>
            <a:ext cx="11145256" cy="5955345"/>
          </a:xfrm>
          <a:ln>
            <a:noFill/>
          </a:ln>
        </p:spPr>
      </p:pic>
      <p:pic>
        <p:nvPicPr>
          <p:cNvPr id="6" name="Picture 5" descr="A green and black text&#10;&#10;Description automatically generated">
            <a:extLst>
              <a:ext uri="{FF2B5EF4-FFF2-40B4-BE49-F238E27FC236}">
                <a16:creationId xmlns:a16="http://schemas.microsoft.com/office/drawing/2014/main" id="{0B2BB01D-7C4F-57CB-16EE-F352F3BB7837}"/>
              </a:ext>
            </a:extLst>
          </p:cNvPr>
          <p:cNvPicPr>
            <a:picLocks noChangeAspect="1"/>
          </p:cNvPicPr>
          <p:nvPr/>
        </p:nvPicPr>
        <p:blipFill>
          <a:blip r:embed="rId3"/>
          <a:stretch>
            <a:fillRect/>
          </a:stretch>
        </p:blipFill>
        <p:spPr>
          <a:xfrm>
            <a:off x="10117481" y="38521"/>
            <a:ext cx="2019101" cy="530014"/>
          </a:xfrm>
          <a:prstGeom prst="rect">
            <a:avLst/>
          </a:prstGeom>
        </p:spPr>
      </p:pic>
      <p:sp>
        <p:nvSpPr>
          <p:cNvPr id="9" name="TextBox 8">
            <a:extLst>
              <a:ext uri="{FF2B5EF4-FFF2-40B4-BE49-F238E27FC236}">
                <a16:creationId xmlns:a16="http://schemas.microsoft.com/office/drawing/2014/main" id="{5B01A135-8148-AFBD-33D7-73AE0B9FE8ED}"/>
              </a:ext>
            </a:extLst>
          </p:cNvPr>
          <p:cNvSpPr txBox="1"/>
          <p:nvPr/>
        </p:nvSpPr>
        <p:spPr>
          <a:xfrm>
            <a:off x="0" y="6588952"/>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sp>
        <p:nvSpPr>
          <p:cNvPr id="2" name="TextBox 1">
            <a:extLst>
              <a:ext uri="{FF2B5EF4-FFF2-40B4-BE49-F238E27FC236}">
                <a16:creationId xmlns:a16="http://schemas.microsoft.com/office/drawing/2014/main" id="{3F793FFF-8048-5C59-0C17-D3CDA061252C}"/>
              </a:ext>
            </a:extLst>
          </p:cNvPr>
          <p:cNvSpPr txBox="1"/>
          <p:nvPr/>
        </p:nvSpPr>
        <p:spPr>
          <a:xfrm>
            <a:off x="0" y="139395"/>
            <a:ext cx="6096000" cy="523220"/>
          </a:xfrm>
          <a:prstGeom prst="rect">
            <a:avLst/>
          </a:prstGeom>
          <a:noFill/>
        </p:spPr>
        <p:txBody>
          <a:bodyPr wrap="square">
            <a:spAutoFit/>
          </a:bodyPr>
          <a:lstStyle/>
          <a:p>
            <a:r>
              <a:rPr lang="en-US" sz="2800" b="1">
                <a:solidFill>
                  <a:srgbClr val="0072BC"/>
                </a:solidFill>
                <a:latin typeface="Arial"/>
                <a:cs typeface="Arial"/>
              </a:rPr>
              <a:t>Worcestershire</a:t>
            </a:r>
            <a:endParaRPr lang="en-GB" sz="2800" b="1">
              <a:solidFill>
                <a:srgbClr val="0072BC"/>
              </a:solidFill>
            </a:endParaRPr>
          </a:p>
        </p:txBody>
      </p:sp>
      <p:sp>
        <p:nvSpPr>
          <p:cNvPr id="3" name="Slide Number Placeholder 2">
            <a:extLst>
              <a:ext uri="{FF2B5EF4-FFF2-40B4-BE49-F238E27FC236}">
                <a16:creationId xmlns:a16="http://schemas.microsoft.com/office/drawing/2014/main" id="{C54ACC89-D4C6-3FB8-B0AB-36802A798B6F}"/>
              </a:ext>
            </a:extLst>
          </p:cNvPr>
          <p:cNvSpPr>
            <a:spLocks noGrp="1"/>
          </p:cNvSpPr>
          <p:nvPr>
            <p:ph type="sldNum" sz="quarter" idx="12"/>
          </p:nvPr>
        </p:nvSpPr>
        <p:spPr/>
        <p:txBody>
          <a:bodyPr/>
          <a:lstStyle/>
          <a:p>
            <a:fld id="{90B30DD5-1EF8-48BF-BC70-8C78D8C5415C}" type="slidenum">
              <a:rPr lang="en-GB" smtClean="0"/>
              <a:t>15</a:t>
            </a:fld>
            <a:endParaRPr lang="en-GB"/>
          </a:p>
        </p:txBody>
      </p:sp>
    </p:spTree>
    <p:extLst>
      <p:ext uri="{BB962C8B-B14F-4D97-AF65-F5344CB8AC3E}">
        <p14:creationId xmlns:p14="http://schemas.microsoft.com/office/powerpoint/2010/main" val="2067319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E1D066-CBFB-E542-2346-5B10F0BB1DB1}"/>
              </a:ext>
            </a:extLst>
          </p:cNvPr>
          <p:cNvPicPr>
            <a:picLocks noGrp="1" noChangeAspect="1"/>
          </p:cNvPicPr>
          <p:nvPr>
            <p:ph idx="1"/>
          </p:nvPr>
        </p:nvPicPr>
        <p:blipFill>
          <a:blip r:embed="rId2"/>
          <a:srcRect l="-25" t="-58" b="20501"/>
          <a:stretch/>
        </p:blipFill>
        <p:spPr>
          <a:xfrm>
            <a:off x="279540" y="645532"/>
            <a:ext cx="11632919" cy="5566935"/>
          </a:xfrm>
          <a:ln>
            <a:noFill/>
          </a:ln>
        </p:spPr>
      </p:pic>
      <p:pic>
        <p:nvPicPr>
          <p:cNvPr id="6" name="Picture 5" descr="A green and black text&#10;&#10;Description automatically generated">
            <a:extLst>
              <a:ext uri="{FF2B5EF4-FFF2-40B4-BE49-F238E27FC236}">
                <a16:creationId xmlns:a16="http://schemas.microsoft.com/office/drawing/2014/main" id="{0B2BB01D-7C4F-57CB-16EE-F352F3BB7837}"/>
              </a:ext>
            </a:extLst>
          </p:cNvPr>
          <p:cNvPicPr>
            <a:picLocks noChangeAspect="1"/>
          </p:cNvPicPr>
          <p:nvPr/>
        </p:nvPicPr>
        <p:blipFill>
          <a:blip r:embed="rId3"/>
          <a:stretch>
            <a:fillRect/>
          </a:stretch>
        </p:blipFill>
        <p:spPr>
          <a:xfrm>
            <a:off x="10117481" y="38521"/>
            <a:ext cx="2019101" cy="530014"/>
          </a:xfrm>
          <a:prstGeom prst="rect">
            <a:avLst/>
          </a:prstGeom>
        </p:spPr>
      </p:pic>
      <p:sp>
        <p:nvSpPr>
          <p:cNvPr id="9" name="TextBox 8">
            <a:extLst>
              <a:ext uri="{FF2B5EF4-FFF2-40B4-BE49-F238E27FC236}">
                <a16:creationId xmlns:a16="http://schemas.microsoft.com/office/drawing/2014/main" id="{5B01A135-8148-AFBD-33D7-73AE0B9FE8ED}"/>
              </a:ext>
            </a:extLst>
          </p:cNvPr>
          <p:cNvSpPr txBox="1"/>
          <p:nvPr/>
        </p:nvSpPr>
        <p:spPr>
          <a:xfrm>
            <a:off x="0" y="6588952"/>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sp>
        <p:nvSpPr>
          <p:cNvPr id="2" name="TextBox 1">
            <a:extLst>
              <a:ext uri="{FF2B5EF4-FFF2-40B4-BE49-F238E27FC236}">
                <a16:creationId xmlns:a16="http://schemas.microsoft.com/office/drawing/2014/main" id="{2973C03E-A988-49C5-AEF7-760DF15896BD}"/>
              </a:ext>
            </a:extLst>
          </p:cNvPr>
          <p:cNvSpPr txBox="1"/>
          <p:nvPr/>
        </p:nvSpPr>
        <p:spPr>
          <a:xfrm>
            <a:off x="0" y="235211"/>
            <a:ext cx="6096000" cy="523220"/>
          </a:xfrm>
          <a:prstGeom prst="rect">
            <a:avLst/>
          </a:prstGeom>
          <a:noFill/>
        </p:spPr>
        <p:txBody>
          <a:bodyPr wrap="square">
            <a:spAutoFit/>
          </a:bodyPr>
          <a:lstStyle/>
          <a:p>
            <a:r>
              <a:rPr lang="en-US" sz="2800" b="1">
                <a:solidFill>
                  <a:srgbClr val="0072BC"/>
                </a:solidFill>
                <a:latin typeface="Arial"/>
                <a:cs typeface="Arial"/>
              </a:rPr>
              <a:t>Worcestershire</a:t>
            </a:r>
            <a:endParaRPr lang="en-GB" sz="2800" b="1">
              <a:solidFill>
                <a:srgbClr val="0072BC"/>
              </a:solidFill>
            </a:endParaRPr>
          </a:p>
        </p:txBody>
      </p:sp>
      <p:sp>
        <p:nvSpPr>
          <p:cNvPr id="3" name="Slide Number Placeholder 2">
            <a:extLst>
              <a:ext uri="{FF2B5EF4-FFF2-40B4-BE49-F238E27FC236}">
                <a16:creationId xmlns:a16="http://schemas.microsoft.com/office/drawing/2014/main" id="{D5EF013B-ABBF-4BF9-9A5B-3651C8901A05}"/>
              </a:ext>
            </a:extLst>
          </p:cNvPr>
          <p:cNvSpPr>
            <a:spLocks noGrp="1"/>
          </p:cNvSpPr>
          <p:nvPr>
            <p:ph type="sldNum" sz="quarter" idx="12"/>
          </p:nvPr>
        </p:nvSpPr>
        <p:spPr/>
        <p:txBody>
          <a:bodyPr/>
          <a:lstStyle/>
          <a:p>
            <a:fld id="{90B30DD5-1EF8-48BF-BC70-8C78D8C5415C}" type="slidenum">
              <a:rPr lang="en-GB" smtClean="0"/>
              <a:t>16</a:t>
            </a:fld>
            <a:endParaRPr lang="en-GB"/>
          </a:p>
        </p:txBody>
      </p:sp>
    </p:spTree>
    <p:extLst>
      <p:ext uri="{BB962C8B-B14F-4D97-AF65-F5344CB8AC3E}">
        <p14:creationId xmlns:p14="http://schemas.microsoft.com/office/powerpoint/2010/main" val="2292276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7A372E6-328A-27FB-C2D7-7D691754787E}"/>
              </a:ext>
            </a:extLst>
          </p:cNvPr>
          <p:cNvPicPr>
            <a:picLocks noGrp="1" noChangeAspect="1"/>
          </p:cNvPicPr>
          <p:nvPr>
            <p:ph idx="1"/>
          </p:nvPr>
        </p:nvPicPr>
        <p:blipFill>
          <a:blip r:embed="rId2"/>
          <a:srcRect r="1092" b="-82"/>
          <a:stretch/>
        </p:blipFill>
        <p:spPr>
          <a:xfrm>
            <a:off x="713500" y="393408"/>
            <a:ext cx="10764999" cy="6474906"/>
          </a:xfrm>
        </p:spPr>
      </p:pic>
      <p:pic>
        <p:nvPicPr>
          <p:cNvPr id="6" name="Picture 5" descr="A green and black text&#10;&#10;Description automatically generated">
            <a:extLst>
              <a:ext uri="{FF2B5EF4-FFF2-40B4-BE49-F238E27FC236}">
                <a16:creationId xmlns:a16="http://schemas.microsoft.com/office/drawing/2014/main" id="{0B2BB01D-7C4F-57CB-16EE-F352F3BB7837}"/>
              </a:ext>
            </a:extLst>
          </p:cNvPr>
          <p:cNvPicPr>
            <a:picLocks noChangeAspect="1"/>
          </p:cNvPicPr>
          <p:nvPr/>
        </p:nvPicPr>
        <p:blipFill>
          <a:blip r:embed="rId3"/>
          <a:stretch>
            <a:fillRect/>
          </a:stretch>
        </p:blipFill>
        <p:spPr>
          <a:xfrm>
            <a:off x="10117481" y="38521"/>
            <a:ext cx="2019101" cy="530014"/>
          </a:xfrm>
          <a:prstGeom prst="rect">
            <a:avLst/>
          </a:prstGeom>
        </p:spPr>
      </p:pic>
      <p:sp>
        <p:nvSpPr>
          <p:cNvPr id="9" name="TextBox 8">
            <a:extLst>
              <a:ext uri="{FF2B5EF4-FFF2-40B4-BE49-F238E27FC236}">
                <a16:creationId xmlns:a16="http://schemas.microsoft.com/office/drawing/2014/main" id="{5B01A135-8148-AFBD-33D7-73AE0B9FE8ED}"/>
              </a:ext>
            </a:extLst>
          </p:cNvPr>
          <p:cNvSpPr txBox="1"/>
          <p:nvPr/>
        </p:nvSpPr>
        <p:spPr>
          <a:xfrm>
            <a:off x="0" y="6588952"/>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sp>
        <p:nvSpPr>
          <p:cNvPr id="2" name="TextBox 1">
            <a:extLst>
              <a:ext uri="{FF2B5EF4-FFF2-40B4-BE49-F238E27FC236}">
                <a16:creationId xmlns:a16="http://schemas.microsoft.com/office/drawing/2014/main" id="{433D8425-25FA-0A25-1DA4-FF8148265E4B}"/>
              </a:ext>
            </a:extLst>
          </p:cNvPr>
          <p:cNvSpPr txBox="1"/>
          <p:nvPr/>
        </p:nvSpPr>
        <p:spPr>
          <a:xfrm>
            <a:off x="0" y="131798"/>
            <a:ext cx="6096000" cy="523220"/>
          </a:xfrm>
          <a:prstGeom prst="rect">
            <a:avLst/>
          </a:prstGeom>
          <a:noFill/>
        </p:spPr>
        <p:txBody>
          <a:bodyPr wrap="square">
            <a:spAutoFit/>
          </a:bodyPr>
          <a:lstStyle/>
          <a:p>
            <a:r>
              <a:rPr lang="en-US" sz="2800" b="1">
                <a:solidFill>
                  <a:srgbClr val="0072BC"/>
                </a:solidFill>
                <a:latin typeface="Arial"/>
                <a:cs typeface="Arial"/>
              </a:rPr>
              <a:t>Worcestershire</a:t>
            </a:r>
            <a:endParaRPr lang="en-GB" sz="2800" b="1">
              <a:solidFill>
                <a:srgbClr val="0072BC"/>
              </a:solidFill>
            </a:endParaRPr>
          </a:p>
        </p:txBody>
      </p:sp>
      <p:sp>
        <p:nvSpPr>
          <p:cNvPr id="3" name="Slide Number Placeholder 2">
            <a:extLst>
              <a:ext uri="{FF2B5EF4-FFF2-40B4-BE49-F238E27FC236}">
                <a16:creationId xmlns:a16="http://schemas.microsoft.com/office/drawing/2014/main" id="{289D451A-938F-A7BA-DB17-ADE7AC757F40}"/>
              </a:ext>
            </a:extLst>
          </p:cNvPr>
          <p:cNvSpPr>
            <a:spLocks noGrp="1"/>
          </p:cNvSpPr>
          <p:nvPr>
            <p:ph type="sldNum" sz="quarter" idx="12"/>
          </p:nvPr>
        </p:nvSpPr>
        <p:spPr/>
        <p:txBody>
          <a:bodyPr/>
          <a:lstStyle/>
          <a:p>
            <a:fld id="{90B30DD5-1EF8-48BF-BC70-8C78D8C5415C}" type="slidenum">
              <a:rPr lang="en-GB" smtClean="0"/>
              <a:t>17</a:t>
            </a:fld>
            <a:endParaRPr lang="en-GB"/>
          </a:p>
        </p:txBody>
      </p:sp>
    </p:spTree>
    <p:extLst>
      <p:ext uri="{BB962C8B-B14F-4D97-AF65-F5344CB8AC3E}">
        <p14:creationId xmlns:p14="http://schemas.microsoft.com/office/powerpoint/2010/main" val="2525203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918112-1D75-FD17-BFCE-FD2A9C365E06}"/>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6" name="Picture 5">
            <a:extLst>
              <a:ext uri="{FF2B5EF4-FFF2-40B4-BE49-F238E27FC236}">
                <a16:creationId xmlns:a16="http://schemas.microsoft.com/office/drawing/2014/main" id="{AC1258D7-6AB0-04AA-4D42-FAB451A21724}"/>
              </a:ext>
            </a:extLst>
          </p:cNvPr>
          <p:cNvPicPr>
            <a:picLocks noChangeAspect="1"/>
          </p:cNvPicPr>
          <p:nvPr/>
        </p:nvPicPr>
        <p:blipFill>
          <a:blip r:embed="rId2"/>
          <a:stretch>
            <a:fillRect/>
          </a:stretch>
        </p:blipFill>
        <p:spPr>
          <a:xfrm>
            <a:off x="10117481" y="38521"/>
            <a:ext cx="2019101" cy="530014"/>
          </a:xfrm>
          <a:prstGeom prst="rect">
            <a:avLst/>
          </a:prstGeom>
        </p:spPr>
      </p:pic>
      <p:pic>
        <p:nvPicPr>
          <p:cNvPr id="12" name="Picture 11" descr="A close-up of a diagram&#10;&#10;Description automatically generated">
            <a:extLst>
              <a:ext uri="{FF2B5EF4-FFF2-40B4-BE49-F238E27FC236}">
                <a16:creationId xmlns:a16="http://schemas.microsoft.com/office/drawing/2014/main" id="{251CD113-7CC4-E65C-C0EF-16B905B17EF1}"/>
              </a:ext>
            </a:extLst>
          </p:cNvPr>
          <p:cNvPicPr>
            <a:picLocks noChangeAspect="1"/>
          </p:cNvPicPr>
          <p:nvPr/>
        </p:nvPicPr>
        <p:blipFill rotWithShape="1">
          <a:blip r:embed="rId3">
            <a:extLst>
              <a:ext uri="{28A0092B-C50C-407E-A947-70E740481C1C}">
                <a14:useLocalDpi xmlns:a14="http://schemas.microsoft.com/office/drawing/2010/main" val="0"/>
              </a:ext>
            </a:extLst>
          </a:blip>
          <a:srcRect l="23705" t="36321" r="48337" b="49940"/>
          <a:stretch/>
        </p:blipFill>
        <p:spPr>
          <a:xfrm>
            <a:off x="55418" y="100660"/>
            <a:ext cx="2083483" cy="575922"/>
          </a:xfrm>
          <a:prstGeom prst="rect">
            <a:avLst/>
          </a:prstGeom>
        </p:spPr>
      </p:pic>
      <p:sp>
        <p:nvSpPr>
          <p:cNvPr id="13" name="Title 1">
            <a:extLst>
              <a:ext uri="{FF2B5EF4-FFF2-40B4-BE49-F238E27FC236}">
                <a16:creationId xmlns:a16="http://schemas.microsoft.com/office/drawing/2014/main" id="{277C2F78-FAC8-9B7A-3977-3061BFFF7A27}"/>
              </a:ext>
            </a:extLst>
          </p:cNvPr>
          <p:cNvSpPr txBox="1">
            <a:spLocks/>
          </p:cNvSpPr>
          <p:nvPr/>
        </p:nvSpPr>
        <p:spPr>
          <a:xfrm>
            <a:off x="2150351" y="98915"/>
            <a:ext cx="7967130" cy="6483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a:lstStyle>
          <a:p>
            <a:pPr>
              <a:lnSpc>
                <a:spcPct val="120000"/>
              </a:lnSpc>
            </a:pPr>
            <a:r>
              <a:rPr lang="en-US" sz="2000" dirty="0">
                <a:latin typeface="Arial"/>
                <a:cs typeface="Arial"/>
              </a:rPr>
              <a:t>Table Showing % of CYP </a:t>
            </a:r>
            <a:r>
              <a:rPr lang="en-US" sz="2000">
                <a:latin typeface="Arial"/>
                <a:cs typeface="Arial"/>
              </a:rPr>
              <a:t>Population </a:t>
            </a:r>
            <a:r>
              <a:rPr lang="en-US" sz="2000" dirty="0">
                <a:latin typeface="Arial"/>
                <a:cs typeface="Arial"/>
              </a:rPr>
              <a:t>and Obesity </a:t>
            </a:r>
            <a:r>
              <a:rPr lang="en-US" sz="2000">
                <a:latin typeface="Arial"/>
                <a:cs typeface="Arial"/>
              </a:rPr>
              <a:t>Rate Among</a:t>
            </a:r>
            <a:r>
              <a:rPr lang="en-US" sz="2000" dirty="0">
                <a:latin typeface="Arial"/>
                <a:cs typeface="Arial"/>
              </a:rPr>
              <a:t> CYP </a:t>
            </a:r>
            <a:r>
              <a:rPr lang="en-US" sz="2000">
                <a:latin typeface="Arial"/>
                <a:cs typeface="Arial"/>
              </a:rPr>
              <a:t>Population</a:t>
            </a:r>
            <a:r>
              <a:rPr lang="en-US" sz="2000" dirty="0">
                <a:latin typeface="Arial"/>
                <a:cs typeface="Arial"/>
              </a:rPr>
              <a:t> – Worcestershire   </a:t>
            </a:r>
            <a:endParaRPr lang="en-GB" sz="2000" dirty="0">
              <a:solidFill>
                <a:srgbClr val="0072BC"/>
              </a:solidFill>
              <a:ea typeface="+mn-ea"/>
            </a:endParaRPr>
          </a:p>
        </p:txBody>
      </p:sp>
      <p:graphicFrame>
        <p:nvGraphicFramePr>
          <p:cNvPr id="15" name="Content Placeholder 14">
            <a:extLst>
              <a:ext uri="{FF2B5EF4-FFF2-40B4-BE49-F238E27FC236}">
                <a16:creationId xmlns:a16="http://schemas.microsoft.com/office/drawing/2014/main" id="{CFEFC6A3-948F-89A3-E379-A0BD55B61278}"/>
              </a:ext>
            </a:extLst>
          </p:cNvPr>
          <p:cNvGraphicFramePr>
            <a:graphicFrameLocks noGrp="1"/>
          </p:cNvGraphicFramePr>
          <p:nvPr>
            <p:ph idx="1"/>
            <p:extLst>
              <p:ext uri="{D42A27DB-BD31-4B8C-83A1-F6EECF244321}">
                <p14:modId xmlns:p14="http://schemas.microsoft.com/office/powerpoint/2010/main" val="2413027737"/>
              </p:ext>
            </p:extLst>
          </p:nvPr>
        </p:nvGraphicFramePr>
        <p:xfrm>
          <a:off x="211310" y="4230620"/>
          <a:ext cx="11879079" cy="2212513"/>
        </p:xfrm>
        <a:graphic>
          <a:graphicData uri="http://schemas.openxmlformats.org/drawingml/2006/table">
            <a:tbl>
              <a:tblPr bandRow="1">
                <a:tableStyleId>{5C22544A-7EE6-4342-B048-85BDC9FD1C3A}</a:tableStyleId>
              </a:tblPr>
              <a:tblGrid>
                <a:gridCol w="8474560">
                  <a:extLst>
                    <a:ext uri="{9D8B030D-6E8A-4147-A177-3AD203B41FA5}">
                      <a16:colId xmlns:a16="http://schemas.microsoft.com/office/drawing/2014/main" val="187972102"/>
                    </a:ext>
                  </a:extLst>
                </a:gridCol>
                <a:gridCol w="3404519">
                  <a:extLst>
                    <a:ext uri="{9D8B030D-6E8A-4147-A177-3AD203B41FA5}">
                      <a16:colId xmlns:a16="http://schemas.microsoft.com/office/drawing/2014/main" val="1766687672"/>
                    </a:ext>
                  </a:extLst>
                </a:gridCol>
              </a:tblGrid>
              <a:tr h="292273">
                <a:tc gridSpan="2">
                  <a:txBody>
                    <a:bodyPr/>
                    <a:lstStyle/>
                    <a:p>
                      <a:pPr lvl="0">
                        <a:buNone/>
                      </a:pPr>
                      <a:r>
                        <a:rPr lang="en-US" b="1">
                          <a:effectLst/>
                          <a:latin typeface="Arial" panose="020B0604020202020204" pitchFamily="34" charset="0"/>
                          <a:cs typeface="Arial" panose="020B0604020202020204" pitchFamily="34" charset="0"/>
                        </a:rPr>
                        <a:t>CYP population living in the most deprived 20%</a:t>
                      </a:r>
                      <a:endParaRPr lang="en-US" b="1">
                        <a:latin typeface="Arial" panose="020B0604020202020204" pitchFamily="34" charset="0"/>
                        <a:cs typeface="Arial" panose="020B0604020202020204" pitchFamily="34" charset="0"/>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rgbClr val="92D050"/>
                    </a:solidFill>
                  </a:tcPr>
                </a:tc>
                <a:tc hMerge="1">
                  <a:txBody>
                    <a:bodyPr/>
                    <a:lstStyle/>
                    <a:p>
                      <a:endParaRPr lang="en-US">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009891269"/>
                  </a:ext>
                </a:extLst>
              </a:tr>
              <a:tr h="270237">
                <a:tc>
                  <a:txBody>
                    <a:bodyPr/>
                    <a:lstStyle/>
                    <a:p>
                      <a:r>
                        <a:rPr lang="en-US">
                          <a:effectLst/>
                          <a:latin typeface="Arial" panose="020B0604020202020204" pitchFamily="34" charset="0"/>
                          <a:cs typeface="Arial" panose="020B0604020202020204" pitchFamily="34" charset="0"/>
                        </a:rPr>
                        <a:t>Worcestershire</a:t>
                      </a:r>
                    </a:p>
                  </a:txBody>
                  <a:tcPr marL="0" marR="0" marT="0" marB="0"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r>
                        <a:rPr lang="en-US">
                          <a:effectLst/>
                          <a:latin typeface="Arial" panose="020B0604020202020204" pitchFamily="34" charset="0"/>
                          <a:cs typeface="Arial" panose="020B0604020202020204" pitchFamily="34" charset="0"/>
                        </a:rPr>
                        <a:t>15.80%</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130748597"/>
                  </a:ext>
                </a:extLst>
              </a:tr>
              <a:tr h="270237">
                <a:tc>
                  <a:txBody>
                    <a:bodyPr/>
                    <a:lstStyle/>
                    <a:p>
                      <a:r>
                        <a:rPr lang="en-US">
                          <a:effectLst/>
                          <a:latin typeface="Arial" panose="020B0604020202020204" pitchFamily="34" charset="0"/>
                          <a:cs typeface="Arial" panose="020B0604020202020204" pitchFamily="34" charset="0"/>
                        </a:rPr>
                        <a:t>Worcester City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a:effectLst/>
                          <a:latin typeface="Arial" panose="020B0604020202020204" pitchFamily="34" charset="0"/>
                          <a:cs typeface="Arial" panose="020B0604020202020204" pitchFamily="34" charset="0"/>
                        </a:rPr>
                        <a:t>22.80%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863498496"/>
                  </a:ext>
                </a:extLst>
              </a:tr>
              <a:tr h="270237">
                <a:tc>
                  <a:txBody>
                    <a:bodyPr/>
                    <a:lstStyle/>
                    <a:p>
                      <a:r>
                        <a:rPr lang="en-US">
                          <a:effectLst/>
                          <a:latin typeface="Arial" panose="020B0604020202020204" pitchFamily="34" charset="0"/>
                          <a:cs typeface="Arial" panose="020B0604020202020204" pitchFamily="34" charset="0"/>
                        </a:rPr>
                        <a:t>Redditch</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a:effectLst/>
                          <a:latin typeface="Arial" panose="020B0604020202020204" pitchFamily="34" charset="0"/>
                          <a:cs typeface="Arial" panose="020B0604020202020204" pitchFamily="34" charset="0"/>
                        </a:rPr>
                        <a:t>29.10%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762389329"/>
                  </a:ext>
                </a:extLst>
              </a:tr>
              <a:tr h="270237">
                <a:tc>
                  <a:txBody>
                    <a:bodyPr/>
                    <a:lstStyle/>
                    <a:p>
                      <a:r>
                        <a:rPr lang="en-US">
                          <a:effectLst/>
                          <a:latin typeface="Arial" panose="020B0604020202020204" pitchFamily="34" charset="0"/>
                          <a:cs typeface="Arial" panose="020B0604020202020204" pitchFamily="34" charset="0"/>
                        </a:rPr>
                        <a:t>Wyre Forest</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a:effectLst/>
                          <a:latin typeface="Arial" panose="020B0604020202020204" pitchFamily="34" charset="0"/>
                          <a:cs typeface="Arial" panose="020B0604020202020204" pitchFamily="34" charset="0"/>
                        </a:rPr>
                        <a:t>30.10%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973903664"/>
                  </a:ext>
                </a:extLst>
              </a:tr>
              <a:tr h="270237">
                <a:tc>
                  <a:txBody>
                    <a:bodyPr/>
                    <a:lstStyle/>
                    <a:p>
                      <a:r>
                        <a:rPr lang="en-US">
                          <a:effectLst/>
                          <a:latin typeface="Arial" panose="020B0604020202020204" pitchFamily="34" charset="0"/>
                          <a:cs typeface="Arial" panose="020B0604020202020204" pitchFamily="34" charset="0"/>
                        </a:rPr>
                        <a:t>Wychavon</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a:effectLst/>
                          <a:latin typeface="Arial" panose="020B0604020202020204" pitchFamily="34" charset="0"/>
                          <a:cs typeface="Arial" panose="020B0604020202020204" pitchFamily="34" charset="0"/>
                        </a:rPr>
                        <a:t>5.70%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498592747"/>
                  </a:ext>
                </a:extLst>
              </a:tr>
              <a:tr h="270237">
                <a:tc>
                  <a:txBody>
                    <a:bodyPr/>
                    <a:lstStyle/>
                    <a:p>
                      <a:r>
                        <a:rPr lang="en-US">
                          <a:effectLst/>
                          <a:latin typeface="Arial" panose="020B0604020202020204" pitchFamily="34" charset="0"/>
                          <a:cs typeface="Arial" panose="020B0604020202020204" pitchFamily="34" charset="0"/>
                        </a:rPr>
                        <a:t>Bromsgrove</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a:effectLst/>
                          <a:latin typeface="Arial" panose="020B0604020202020204" pitchFamily="34" charset="0"/>
                          <a:cs typeface="Arial" panose="020B0604020202020204" pitchFamily="34" charset="0"/>
                        </a:rPr>
                        <a:t>2.60%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260690135"/>
                  </a:ext>
                </a:extLst>
              </a:tr>
              <a:tr h="271397">
                <a:tc>
                  <a:txBody>
                    <a:bodyPr/>
                    <a:lstStyle/>
                    <a:p>
                      <a:r>
                        <a:rPr lang="en-US">
                          <a:effectLst/>
                          <a:latin typeface="Arial" panose="020B0604020202020204" pitchFamily="34" charset="0"/>
                          <a:cs typeface="Arial" panose="020B0604020202020204" pitchFamily="34" charset="0"/>
                        </a:rPr>
                        <a:t>Malvern Hills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a:effectLst/>
                          <a:latin typeface="Arial" panose="020B0604020202020204" pitchFamily="34" charset="0"/>
                          <a:cs typeface="Arial" panose="020B0604020202020204" pitchFamily="34" charset="0"/>
                        </a:rPr>
                        <a:t>6.10%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435423966"/>
                  </a:ext>
                </a:extLst>
              </a:tr>
            </a:tbl>
          </a:graphicData>
        </a:graphic>
      </p:graphicFrame>
      <p:graphicFrame>
        <p:nvGraphicFramePr>
          <p:cNvPr id="17" name="Table 16">
            <a:extLst>
              <a:ext uri="{FF2B5EF4-FFF2-40B4-BE49-F238E27FC236}">
                <a16:creationId xmlns:a16="http://schemas.microsoft.com/office/drawing/2014/main" id="{2CFF32F0-38ED-3DA1-97C2-6F90C13476A1}"/>
              </a:ext>
            </a:extLst>
          </p:cNvPr>
          <p:cNvGraphicFramePr>
            <a:graphicFrameLocks noGrp="1"/>
          </p:cNvGraphicFramePr>
          <p:nvPr>
            <p:extLst>
              <p:ext uri="{D42A27DB-BD31-4B8C-83A1-F6EECF244321}">
                <p14:modId xmlns:p14="http://schemas.microsoft.com/office/powerpoint/2010/main" val="1486706923"/>
              </p:ext>
            </p:extLst>
          </p:nvPr>
        </p:nvGraphicFramePr>
        <p:xfrm>
          <a:off x="6096000" y="827340"/>
          <a:ext cx="5991615" cy="3304809"/>
        </p:xfrm>
        <a:graphic>
          <a:graphicData uri="http://schemas.openxmlformats.org/drawingml/2006/table">
            <a:tbl>
              <a:tblPr bandRow="1">
                <a:tableStyleId>{5C22544A-7EE6-4342-B048-85BDC9FD1C3A}</a:tableStyleId>
              </a:tblPr>
              <a:tblGrid>
                <a:gridCol w="2192054">
                  <a:extLst>
                    <a:ext uri="{9D8B030D-6E8A-4147-A177-3AD203B41FA5}">
                      <a16:colId xmlns:a16="http://schemas.microsoft.com/office/drawing/2014/main" val="3400684108"/>
                    </a:ext>
                  </a:extLst>
                </a:gridCol>
                <a:gridCol w="1555315">
                  <a:extLst>
                    <a:ext uri="{9D8B030D-6E8A-4147-A177-3AD203B41FA5}">
                      <a16:colId xmlns:a16="http://schemas.microsoft.com/office/drawing/2014/main" val="414325346"/>
                    </a:ext>
                  </a:extLst>
                </a:gridCol>
                <a:gridCol w="2244246">
                  <a:extLst>
                    <a:ext uri="{9D8B030D-6E8A-4147-A177-3AD203B41FA5}">
                      <a16:colId xmlns:a16="http://schemas.microsoft.com/office/drawing/2014/main" val="1586157892"/>
                    </a:ext>
                  </a:extLst>
                </a:gridCol>
              </a:tblGrid>
              <a:tr h="636977">
                <a:tc>
                  <a:txBody>
                    <a:bodyPr/>
                    <a:lstStyle/>
                    <a:p>
                      <a:r>
                        <a:rPr lang="en-US" sz="1400" b="1">
                          <a:effectLst/>
                          <a:latin typeface="Arial" panose="020B0604020202020204" pitchFamily="34" charset="0"/>
                          <a:cs typeface="Arial" panose="020B0604020202020204" pitchFamily="34" charset="0"/>
                        </a:rPr>
                        <a:t> *Obesity data is: 5 years combined data (2018/19-22/23)</a:t>
                      </a:r>
                      <a:endParaRPr lang="en-US" sz="1400" b="1" dirty="0">
                        <a:effectLst/>
                        <a:latin typeface="Arial" panose="020B0604020202020204" pitchFamily="34" charset="0"/>
                        <a:cs typeface="Arial" panose="020B0604020202020204" pitchFamily="34" charset="0"/>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rgbClr val="92D050"/>
                    </a:solidFill>
                  </a:tcPr>
                </a:tc>
                <a:tc gridSpan="2">
                  <a:txBody>
                    <a:bodyPr/>
                    <a:lstStyle/>
                    <a:p>
                      <a:r>
                        <a:rPr lang="en-US" sz="1700" b="1">
                          <a:effectLst/>
                          <a:latin typeface="Arial" panose="020B0604020202020204" pitchFamily="34" charset="0"/>
                          <a:cs typeface="Arial" panose="020B0604020202020204" pitchFamily="34" charset="0"/>
                        </a:rPr>
                        <a:t>RECEPTION</a:t>
                      </a:r>
                    </a:p>
                  </a:txBody>
                  <a:tcPr marL="0"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rgbClr val="92D050"/>
                    </a:solidFill>
                  </a:tcPr>
                </a:tc>
                <a:tc hMerge="1">
                  <a:txBody>
                    <a:bodyPr/>
                    <a:lstStyle/>
                    <a:p>
                      <a:endParaRPr lang="en-US"/>
                    </a:p>
                  </a:txBody>
                  <a:tcPr/>
                </a:tc>
                <a:extLst>
                  <a:ext uri="{0D108BD9-81ED-4DB2-BD59-A6C34878D82A}">
                    <a16:rowId xmlns:a16="http://schemas.microsoft.com/office/drawing/2014/main" val="294150948"/>
                  </a:ext>
                </a:extLst>
              </a:tr>
              <a:tr h="581088">
                <a:tc>
                  <a:txBody>
                    <a:bodyPr/>
                    <a:lstStyle/>
                    <a:p>
                      <a:endParaRPr lang="en-US" sz="1700">
                        <a:effectLst/>
                        <a:latin typeface="Arial" panose="020B0604020202020204" pitchFamily="34" charset="0"/>
                        <a:cs typeface="Arial" panose="020B0604020202020204" pitchFamily="34" charset="0"/>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Obesity* prevalence </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Obesity* prevalence in most deprived quintile</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629293766"/>
                  </a:ext>
                </a:extLst>
              </a:tr>
              <a:tr h="257824">
                <a:tc>
                  <a:txBody>
                    <a:bodyPr/>
                    <a:lstStyle/>
                    <a:p>
                      <a:endParaRPr lang="en-US" sz="1700">
                        <a:effectLst/>
                        <a:latin typeface="Arial" panose="020B0604020202020204" pitchFamily="34" charset="0"/>
                        <a:cs typeface="Arial" panose="020B0604020202020204" pitchFamily="34" charset="0"/>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hlinkClick r:id="rId4"/>
                        </a:rPr>
                        <a:t>Data Link</a:t>
                      </a:r>
                      <a:endParaRPr lang="en-US" sz="1700">
                        <a:effectLst/>
                        <a:latin typeface="Arial" panose="020B0604020202020204" pitchFamily="34" charset="0"/>
                        <a:cs typeface="Arial" panose="020B0604020202020204" pitchFamily="34" charset="0"/>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hlinkClick r:id="rId5"/>
                        </a:rPr>
                        <a:t>Data Link</a:t>
                      </a:r>
                      <a:endParaRPr lang="en-US" sz="1700">
                        <a:effectLst/>
                        <a:latin typeface="Arial" panose="020B0604020202020204" pitchFamily="34" charset="0"/>
                        <a:cs typeface="Arial" panose="020B0604020202020204" pitchFamily="34" charset="0"/>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112987814"/>
                  </a:ext>
                </a:extLst>
              </a:tr>
              <a:tr h="257824">
                <a:tc>
                  <a:txBody>
                    <a:bodyPr/>
                    <a:lstStyle/>
                    <a:p>
                      <a:r>
                        <a:rPr lang="en-US" sz="1700">
                          <a:effectLst/>
                          <a:latin typeface="Arial" panose="020B0604020202020204" pitchFamily="34" charset="0"/>
                          <a:cs typeface="Arial" panose="020B0604020202020204" pitchFamily="34" charset="0"/>
                        </a:rPr>
                        <a:t>Worcestershire</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8.90%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latin typeface="Arial" panose="020B0604020202020204" pitchFamily="34" charset="0"/>
                          <a:cs typeface="Arial" panose="020B0604020202020204" pitchFamily="34" charset="0"/>
                        </a:rPr>
                        <a:t>11.90%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284086586"/>
                  </a:ext>
                </a:extLst>
              </a:tr>
              <a:tr h="257824">
                <a:tc>
                  <a:txBody>
                    <a:bodyPr/>
                    <a:lstStyle/>
                    <a:p>
                      <a:r>
                        <a:rPr lang="en-US" sz="1700">
                          <a:effectLst/>
                          <a:latin typeface="Arial" panose="020B0604020202020204" pitchFamily="34" charset="0"/>
                          <a:cs typeface="Arial" panose="020B0604020202020204" pitchFamily="34" charset="0"/>
                        </a:rPr>
                        <a:t>Worcester City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9.40%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11.80%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091162399"/>
                  </a:ext>
                </a:extLst>
              </a:tr>
              <a:tr h="257824">
                <a:tc>
                  <a:txBody>
                    <a:bodyPr/>
                    <a:lstStyle/>
                    <a:p>
                      <a:r>
                        <a:rPr lang="en-US" sz="1700">
                          <a:effectLst/>
                          <a:latin typeface="Arial" panose="020B0604020202020204" pitchFamily="34" charset="0"/>
                          <a:cs typeface="Arial" panose="020B0604020202020204" pitchFamily="34" charset="0"/>
                        </a:rPr>
                        <a:t>Redditch</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9%</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11.20%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212718201"/>
                  </a:ext>
                </a:extLst>
              </a:tr>
              <a:tr h="257824">
                <a:tc>
                  <a:txBody>
                    <a:bodyPr/>
                    <a:lstStyle/>
                    <a:p>
                      <a:r>
                        <a:rPr lang="en-US" sz="1700">
                          <a:effectLst/>
                          <a:latin typeface="Arial" panose="020B0604020202020204" pitchFamily="34" charset="0"/>
                          <a:cs typeface="Arial" panose="020B0604020202020204" pitchFamily="34" charset="0"/>
                        </a:rPr>
                        <a:t>Wyre Forest</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10%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11.90%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805680975"/>
                  </a:ext>
                </a:extLst>
              </a:tr>
              <a:tr h="257824">
                <a:tc>
                  <a:txBody>
                    <a:bodyPr/>
                    <a:lstStyle/>
                    <a:p>
                      <a:r>
                        <a:rPr lang="en-US" sz="1700">
                          <a:effectLst/>
                          <a:latin typeface="Arial" panose="020B0604020202020204" pitchFamily="34" charset="0"/>
                          <a:cs typeface="Arial" panose="020B0604020202020204" pitchFamily="34" charset="0"/>
                        </a:rPr>
                        <a:t>Wychavon</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9%</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12.70%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511214976"/>
                  </a:ext>
                </a:extLst>
              </a:tr>
              <a:tr h="257824">
                <a:tc>
                  <a:txBody>
                    <a:bodyPr/>
                    <a:lstStyle/>
                    <a:p>
                      <a:r>
                        <a:rPr lang="en-US" sz="1700">
                          <a:effectLst/>
                          <a:latin typeface="Arial" panose="020B0604020202020204" pitchFamily="34" charset="0"/>
                          <a:cs typeface="Arial" panose="020B0604020202020204" pitchFamily="34" charset="0"/>
                        </a:rPr>
                        <a:t>Bromsgrove</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7.50%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11.50%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198740650"/>
                  </a:ext>
                </a:extLst>
              </a:tr>
              <a:tr h="270081">
                <a:tc>
                  <a:txBody>
                    <a:bodyPr/>
                    <a:lstStyle/>
                    <a:p>
                      <a:r>
                        <a:rPr lang="en-US" sz="1700">
                          <a:effectLst/>
                          <a:latin typeface="Arial" panose="020B0604020202020204" pitchFamily="34" charset="0"/>
                          <a:cs typeface="Arial" panose="020B0604020202020204" pitchFamily="34" charset="0"/>
                        </a:rPr>
                        <a:t>Malvern Hills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8.20%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15.20%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09028385"/>
                  </a:ext>
                </a:extLst>
              </a:tr>
            </a:tbl>
          </a:graphicData>
        </a:graphic>
      </p:graphicFrame>
      <p:graphicFrame>
        <p:nvGraphicFramePr>
          <p:cNvPr id="19" name="Table 18">
            <a:extLst>
              <a:ext uri="{FF2B5EF4-FFF2-40B4-BE49-F238E27FC236}">
                <a16:creationId xmlns:a16="http://schemas.microsoft.com/office/drawing/2014/main" id="{E0E180F0-C70E-625B-7B84-6D3009D4EB1A}"/>
              </a:ext>
            </a:extLst>
          </p:cNvPr>
          <p:cNvGraphicFramePr>
            <a:graphicFrameLocks noGrp="1"/>
          </p:cNvGraphicFramePr>
          <p:nvPr>
            <p:extLst>
              <p:ext uri="{D42A27DB-BD31-4B8C-83A1-F6EECF244321}">
                <p14:modId xmlns:p14="http://schemas.microsoft.com/office/powerpoint/2010/main" val="4068541842"/>
              </p:ext>
            </p:extLst>
          </p:nvPr>
        </p:nvGraphicFramePr>
        <p:xfrm>
          <a:off x="179294" y="814449"/>
          <a:ext cx="5760998" cy="3305802"/>
        </p:xfrm>
        <a:graphic>
          <a:graphicData uri="http://schemas.openxmlformats.org/drawingml/2006/table">
            <a:tbl>
              <a:tblPr bandRow="1">
                <a:tableStyleId>{5C22544A-7EE6-4342-B048-85BDC9FD1C3A}</a:tableStyleId>
              </a:tblPr>
              <a:tblGrid>
                <a:gridCol w="2051992">
                  <a:extLst>
                    <a:ext uri="{9D8B030D-6E8A-4147-A177-3AD203B41FA5}">
                      <a16:colId xmlns:a16="http://schemas.microsoft.com/office/drawing/2014/main" val="1663849039"/>
                    </a:ext>
                  </a:extLst>
                </a:gridCol>
                <a:gridCol w="1962410">
                  <a:extLst>
                    <a:ext uri="{9D8B030D-6E8A-4147-A177-3AD203B41FA5}">
                      <a16:colId xmlns:a16="http://schemas.microsoft.com/office/drawing/2014/main" val="623665785"/>
                    </a:ext>
                  </a:extLst>
                </a:gridCol>
                <a:gridCol w="1746596">
                  <a:extLst>
                    <a:ext uri="{9D8B030D-6E8A-4147-A177-3AD203B41FA5}">
                      <a16:colId xmlns:a16="http://schemas.microsoft.com/office/drawing/2014/main" val="3837394727"/>
                    </a:ext>
                  </a:extLst>
                </a:gridCol>
              </a:tblGrid>
              <a:tr h="715002">
                <a:tc>
                  <a:txBody>
                    <a:bodyPr/>
                    <a:lstStyle/>
                    <a:p>
                      <a:r>
                        <a:rPr lang="en-US" sz="1400" b="1">
                          <a:effectLst/>
                          <a:latin typeface="Arial" panose="020B0604020202020204" pitchFamily="34" charset="0"/>
                          <a:cs typeface="Arial" panose="020B0604020202020204" pitchFamily="34" charset="0"/>
                        </a:rPr>
                        <a:t> *Obesity data is: 5 years combined data (2018/19-22/23)</a:t>
                      </a:r>
                      <a:endParaRPr lang="en-US" sz="1400" b="1" dirty="0">
                        <a:effectLst/>
                        <a:latin typeface="Arial" panose="020B0604020202020204" pitchFamily="34" charset="0"/>
                        <a:cs typeface="Arial" panose="020B0604020202020204" pitchFamily="34" charset="0"/>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rgbClr val="92D050"/>
                    </a:solidFill>
                  </a:tcPr>
                </a:tc>
                <a:tc gridSpan="2">
                  <a:txBody>
                    <a:bodyPr/>
                    <a:lstStyle/>
                    <a:p>
                      <a:r>
                        <a:rPr lang="en-US" sz="1700" b="1">
                          <a:effectLst/>
                          <a:latin typeface="Arial" panose="020B0604020202020204" pitchFamily="34" charset="0"/>
                          <a:cs typeface="Arial" panose="020B0604020202020204" pitchFamily="34" charset="0"/>
                        </a:rPr>
                        <a:t>YEAR 6</a:t>
                      </a:r>
                    </a:p>
                  </a:txBody>
                  <a:tcPr marL="0"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rgbClr val="92D050"/>
                    </a:solidFill>
                  </a:tcPr>
                </a:tc>
                <a:tc hMerge="1">
                  <a:txBody>
                    <a:bodyPr/>
                    <a:lstStyle/>
                    <a:p>
                      <a:endParaRPr lang="en-US"/>
                    </a:p>
                  </a:txBody>
                  <a:tcPr/>
                </a:tc>
                <a:extLst>
                  <a:ext uri="{0D108BD9-81ED-4DB2-BD59-A6C34878D82A}">
                    <a16:rowId xmlns:a16="http://schemas.microsoft.com/office/drawing/2014/main" val="2268552388"/>
                  </a:ext>
                </a:extLst>
              </a:tr>
              <a:tr h="505639">
                <a:tc>
                  <a:txBody>
                    <a:bodyPr/>
                    <a:lstStyle/>
                    <a:p>
                      <a:endParaRPr lang="en-US" sz="1700">
                        <a:effectLst/>
                        <a:latin typeface="Arial" panose="020B0604020202020204" pitchFamily="34" charset="0"/>
                        <a:cs typeface="Arial" panose="020B0604020202020204" pitchFamily="34" charset="0"/>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Obesity* prevalence </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Obesity* in most deprived quintile:</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450186712"/>
                  </a:ext>
                </a:extLst>
              </a:tr>
              <a:tr h="252819">
                <a:tc>
                  <a:txBody>
                    <a:bodyPr/>
                    <a:lstStyle/>
                    <a:p>
                      <a:endParaRPr lang="en-US" sz="1700">
                        <a:effectLst/>
                        <a:latin typeface="Arial" panose="020B0604020202020204" pitchFamily="34" charset="0"/>
                        <a:cs typeface="Arial" panose="020B0604020202020204" pitchFamily="34" charset="0"/>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hlinkClick r:id="rId6"/>
                        </a:rPr>
                        <a:t>Data Link</a:t>
                      </a:r>
                      <a:endParaRPr lang="en-US" sz="1700">
                        <a:effectLst/>
                        <a:latin typeface="Arial" panose="020B0604020202020204" pitchFamily="34" charset="0"/>
                        <a:cs typeface="Arial" panose="020B0604020202020204" pitchFamily="34" charset="0"/>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hlinkClick r:id="rId7"/>
                        </a:rPr>
                        <a:t>Data Link</a:t>
                      </a:r>
                      <a:endParaRPr lang="en-US" sz="1700">
                        <a:effectLst/>
                        <a:latin typeface="Arial" panose="020B0604020202020204" pitchFamily="34" charset="0"/>
                        <a:cs typeface="Arial" panose="020B0604020202020204" pitchFamily="34" charset="0"/>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798979855"/>
                  </a:ext>
                </a:extLst>
              </a:tr>
              <a:tr h="252819">
                <a:tc>
                  <a:txBody>
                    <a:bodyPr/>
                    <a:lstStyle/>
                    <a:p>
                      <a:r>
                        <a:rPr lang="en-US" sz="1700">
                          <a:effectLst/>
                          <a:latin typeface="Arial" panose="020B0604020202020204" pitchFamily="34" charset="0"/>
                          <a:cs typeface="Arial" panose="020B0604020202020204" pitchFamily="34" charset="0"/>
                        </a:rPr>
                        <a:t>Worcestershire</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20.30%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27.20%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233345399"/>
                  </a:ext>
                </a:extLst>
              </a:tr>
              <a:tr h="252819">
                <a:tc>
                  <a:txBody>
                    <a:bodyPr/>
                    <a:lstStyle/>
                    <a:p>
                      <a:r>
                        <a:rPr lang="en-US" sz="1700">
                          <a:effectLst/>
                          <a:latin typeface="Arial" panose="020B0604020202020204" pitchFamily="34" charset="0"/>
                          <a:cs typeface="Arial" panose="020B0604020202020204" pitchFamily="34" charset="0"/>
                        </a:rPr>
                        <a:t>Worcester City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21.60%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27.90%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232687910"/>
                  </a:ext>
                </a:extLst>
              </a:tr>
              <a:tr h="252819">
                <a:tc>
                  <a:txBody>
                    <a:bodyPr/>
                    <a:lstStyle/>
                    <a:p>
                      <a:r>
                        <a:rPr lang="en-US" sz="1700">
                          <a:effectLst/>
                          <a:latin typeface="Arial" panose="020B0604020202020204" pitchFamily="34" charset="0"/>
                          <a:cs typeface="Arial" panose="020B0604020202020204" pitchFamily="34" charset="0"/>
                        </a:rPr>
                        <a:t>Redditch</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22.50%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26.40%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198978743"/>
                  </a:ext>
                </a:extLst>
              </a:tr>
              <a:tr h="252819">
                <a:tc>
                  <a:txBody>
                    <a:bodyPr/>
                    <a:lstStyle/>
                    <a:p>
                      <a:r>
                        <a:rPr lang="en-US" sz="1700">
                          <a:effectLst/>
                          <a:latin typeface="Arial" panose="020B0604020202020204" pitchFamily="34" charset="0"/>
                          <a:cs typeface="Arial" panose="020B0604020202020204" pitchFamily="34" charset="0"/>
                        </a:rPr>
                        <a:t>Wyre Forest</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22.40%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27.80%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010898890"/>
                  </a:ext>
                </a:extLst>
              </a:tr>
              <a:tr h="252819">
                <a:tc>
                  <a:txBody>
                    <a:bodyPr/>
                    <a:lstStyle/>
                    <a:p>
                      <a:r>
                        <a:rPr lang="en-US" sz="1700">
                          <a:effectLst/>
                          <a:latin typeface="Arial" panose="020B0604020202020204" pitchFamily="34" charset="0"/>
                          <a:cs typeface="Arial" panose="020B0604020202020204" pitchFamily="34" charset="0"/>
                        </a:rPr>
                        <a:t>Wychavon</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20%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26.20%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184642983"/>
                  </a:ext>
                </a:extLst>
              </a:tr>
              <a:tr h="252819">
                <a:tc>
                  <a:txBody>
                    <a:bodyPr/>
                    <a:lstStyle/>
                    <a:p>
                      <a:r>
                        <a:rPr lang="en-US" sz="1700">
                          <a:effectLst/>
                          <a:latin typeface="Arial" panose="020B0604020202020204" pitchFamily="34" charset="0"/>
                          <a:cs typeface="Arial" panose="020B0604020202020204" pitchFamily="34" charset="0"/>
                        </a:rPr>
                        <a:t>Bromsgrove</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17%</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25.00%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720253666"/>
                  </a:ext>
                </a:extLst>
              </a:tr>
              <a:tr h="252819">
                <a:tc>
                  <a:txBody>
                    <a:bodyPr/>
                    <a:lstStyle/>
                    <a:p>
                      <a:r>
                        <a:rPr lang="en-US" sz="1700">
                          <a:effectLst/>
                          <a:latin typeface="Arial" panose="020B0604020202020204" pitchFamily="34" charset="0"/>
                          <a:cs typeface="Arial" panose="020B0604020202020204" pitchFamily="34" charset="0"/>
                        </a:rPr>
                        <a:t>Malvern Hills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17.50%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700">
                          <a:effectLst/>
                          <a:latin typeface="Arial" panose="020B0604020202020204" pitchFamily="34" charset="0"/>
                          <a:cs typeface="Arial" panose="020B0604020202020204" pitchFamily="34" charset="0"/>
                        </a:rPr>
                        <a:t>27.50%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541114706"/>
                  </a:ext>
                </a:extLst>
              </a:tr>
            </a:tbl>
          </a:graphicData>
        </a:graphic>
      </p:graphicFrame>
      <p:sp>
        <p:nvSpPr>
          <p:cNvPr id="10" name="TextBox 9">
            <a:extLst>
              <a:ext uri="{FF2B5EF4-FFF2-40B4-BE49-F238E27FC236}">
                <a16:creationId xmlns:a16="http://schemas.microsoft.com/office/drawing/2014/main" id="{573BE4B8-3C60-0A8A-45C3-BAE90B107FBD}"/>
              </a:ext>
            </a:extLst>
          </p:cNvPr>
          <p:cNvSpPr txBox="1"/>
          <p:nvPr/>
        </p:nvSpPr>
        <p:spPr>
          <a:xfrm>
            <a:off x="8281749" y="1275541"/>
            <a:ext cx="351890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rial"/>
                <a:ea typeface="Calibri"/>
                <a:cs typeface="Arial"/>
              </a:rPr>
              <a:t>Source: Worcestershire Council Intelligence Unit</a:t>
            </a:r>
            <a:endParaRPr lang="en-US" sz="1050">
              <a:latin typeface="Arial"/>
              <a:cs typeface="Arial"/>
            </a:endParaRPr>
          </a:p>
        </p:txBody>
      </p:sp>
      <p:sp>
        <p:nvSpPr>
          <p:cNvPr id="2" name="TextBox 1">
            <a:extLst>
              <a:ext uri="{FF2B5EF4-FFF2-40B4-BE49-F238E27FC236}">
                <a16:creationId xmlns:a16="http://schemas.microsoft.com/office/drawing/2014/main" id="{425DB48F-CEB2-5C13-883F-E7F61D01E390}"/>
              </a:ext>
            </a:extLst>
          </p:cNvPr>
          <p:cNvSpPr txBox="1"/>
          <p:nvPr/>
        </p:nvSpPr>
        <p:spPr>
          <a:xfrm>
            <a:off x="2235229" y="1275540"/>
            <a:ext cx="351890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rial"/>
                <a:ea typeface="Calibri"/>
                <a:cs typeface="Arial"/>
              </a:rPr>
              <a:t>Source: Worcestershire Council Intelligence Unit</a:t>
            </a:r>
            <a:endParaRPr lang="en-US" sz="1050">
              <a:latin typeface="Arial"/>
              <a:cs typeface="Arial"/>
            </a:endParaRPr>
          </a:p>
        </p:txBody>
      </p:sp>
      <p:sp>
        <p:nvSpPr>
          <p:cNvPr id="5" name="Slide Number Placeholder 4">
            <a:extLst>
              <a:ext uri="{FF2B5EF4-FFF2-40B4-BE49-F238E27FC236}">
                <a16:creationId xmlns:a16="http://schemas.microsoft.com/office/drawing/2014/main" id="{41BB6BA3-0DE9-F1A0-EC64-F0C719F9D4C0}"/>
              </a:ext>
            </a:extLst>
          </p:cNvPr>
          <p:cNvSpPr>
            <a:spLocks noGrp="1"/>
          </p:cNvSpPr>
          <p:nvPr>
            <p:ph type="sldNum" sz="quarter" idx="12"/>
          </p:nvPr>
        </p:nvSpPr>
        <p:spPr/>
        <p:txBody>
          <a:bodyPr/>
          <a:lstStyle/>
          <a:p>
            <a:fld id="{90B30DD5-1EF8-48BF-BC70-8C78D8C5415C}" type="slidenum">
              <a:rPr lang="en-GB" smtClean="0"/>
              <a:t>18</a:t>
            </a:fld>
            <a:endParaRPr lang="en-GB"/>
          </a:p>
        </p:txBody>
      </p:sp>
    </p:spTree>
    <p:extLst>
      <p:ext uri="{BB962C8B-B14F-4D97-AF65-F5344CB8AC3E}">
        <p14:creationId xmlns:p14="http://schemas.microsoft.com/office/powerpoint/2010/main" val="56260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map of a country&#10;&#10;Description automatically generated">
            <a:extLst>
              <a:ext uri="{FF2B5EF4-FFF2-40B4-BE49-F238E27FC236}">
                <a16:creationId xmlns:a16="http://schemas.microsoft.com/office/drawing/2014/main" id="{1B18B936-BAE5-4C01-8552-6E13E24F46CA}"/>
              </a:ext>
            </a:extLst>
          </p:cNvPr>
          <p:cNvPicPr>
            <a:picLocks noGrp="1" noChangeAspect="1"/>
          </p:cNvPicPr>
          <p:nvPr>
            <p:ph idx="1"/>
          </p:nvPr>
        </p:nvPicPr>
        <p:blipFill>
          <a:blip r:embed="rId2"/>
          <a:stretch>
            <a:fillRect/>
          </a:stretch>
        </p:blipFill>
        <p:spPr>
          <a:xfrm>
            <a:off x="7996163" y="1029329"/>
            <a:ext cx="4017766" cy="2845813"/>
          </a:xfrm>
        </p:spPr>
      </p:pic>
      <p:pic>
        <p:nvPicPr>
          <p:cNvPr id="8" name="Picture 7" descr="A map of a country&#10;&#10;Description automatically generated">
            <a:extLst>
              <a:ext uri="{FF2B5EF4-FFF2-40B4-BE49-F238E27FC236}">
                <a16:creationId xmlns:a16="http://schemas.microsoft.com/office/drawing/2014/main" id="{D33D146F-8348-3D32-E855-700E86B55761}"/>
              </a:ext>
            </a:extLst>
          </p:cNvPr>
          <p:cNvPicPr>
            <a:picLocks noChangeAspect="1"/>
          </p:cNvPicPr>
          <p:nvPr/>
        </p:nvPicPr>
        <p:blipFill>
          <a:blip r:embed="rId3"/>
          <a:stretch>
            <a:fillRect/>
          </a:stretch>
        </p:blipFill>
        <p:spPr>
          <a:xfrm>
            <a:off x="8071119" y="3668520"/>
            <a:ext cx="3950341" cy="2795412"/>
          </a:xfrm>
          <a:prstGeom prst="rect">
            <a:avLst/>
          </a:prstGeom>
        </p:spPr>
      </p:pic>
      <p:pic>
        <p:nvPicPr>
          <p:cNvPr id="9" name="Picture 8" descr="A map of a country&#10;&#10;Description automatically generated">
            <a:extLst>
              <a:ext uri="{FF2B5EF4-FFF2-40B4-BE49-F238E27FC236}">
                <a16:creationId xmlns:a16="http://schemas.microsoft.com/office/drawing/2014/main" id="{F6081C7F-765B-CF64-B42C-3C6A9A2C13A0}"/>
              </a:ext>
            </a:extLst>
          </p:cNvPr>
          <p:cNvPicPr>
            <a:picLocks noChangeAspect="1"/>
          </p:cNvPicPr>
          <p:nvPr/>
        </p:nvPicPr>
        <p:blipFill>
          <a:blip r:embed="rId4"/>
          <a:stretch>
            <a:fillRect/>
          </a:stretch>
        </p:blipFill>
        <p:spPr>
          <a:xfrm>
            <a:off x="89836" y="3626477"/>
            <a:ext cx="3950339" cy="2795411"/>
          </a:xfrm>
          <a:prstGeom prst="rect">
            <a:avLst/>
          </a:prstGeom>
        </p:spPr>
      </p:pic>
      <p:pic>
        <p:nvPicPr>
          <p:cNvPr id="10" name="Picture 9" descr="A map of a city&#10;&#10;Description automatically generated">
            <a:extLst>
              <a:ext uri="{FF2B5EF4-FFF2-40B4-BE49-F238E27FC236}">
                <a16:creationId xmlns:a16="http://schemas.microsoft.com/office/drawing/2014/main" id="{C7DD3D3B-9988-EC11-8243-FAF03462FB4B}"/>
              </a:ext>
            </a:extLst>
          </p:cNvPr>
          <p:cNvPicPr>
            <a:picLocks noChangeAspect="1"/>
          </p:cNvPicPr>
          <p:nvPr/>
        </p:nvPicPr>
        <p:blipFill>
          <a:blip r:embed="rId5"/>
          <a:stretch>
            <a:fillRect/>
          </a:stretch>
        </p:blipFill>
        <p:spPr>
          <a:xfrm>
            <a:off x="142222" y="1031193"/>
            <a:ext cx="3893896" cy="2746023"/>
          </a:xfrm>
          <a:prstGeom prst="rect">
            <a:avLst/>
          </a:prstGeom>
        </p:spPr>
      </p:pic>
      <p:pic>
        <p:nvPicPr>
          <p:cNvPr id="11" name="Picture 10" descr="A map of a region&#10;&#10;Description automatically generated">
            <a:extLst>
              <a:ext uri="{FF2B5EF4-FFF2-40B4-BE49-F238E27FC236}">
                <a16:creationId xmlns:a16="http://schemas.microsoft.com/office/drawing/2014/main" id="{A6D3F2D6-A9AE-DFD5-F89F-F2BAE0AF098E}"/>
              </a:ext>
            </a:extLst>
          </p:cNvPr>
          <p:cNvPicPr>
            <a:picLocks noChangeAspect="1"/>
          </p:cNvPicPr>
          <p:nvPr/>
        </p:nvPicPr>
        <p:blipFill>
          <a:blip r:embed="rId6"/>
          <a:stretch>
            <a:fillRect/>
          </a:stretch>
        </p:blipFill>
        <p:spPr>
          <a:xfrm>
            <a:off x="4152581" y="3776192"/>
            <a:ext cx="3915062" cy="2767189"/>
          </a:xfrm>
          <a:prstGeom prst="rect">
            <a:avLst/>
          </a:prstGeom>
        </p:spPr>
      </p:pic>
      <p:pic>
        <p:nvPicPr>
          <p:cNvPr id="12" name="Picture 11" descr="A map of a forest&#10;&#10;Description automatically generated">
            <a:extLst>
              <a:ext uri="{FF2B5EF4-FFF2-40B4-BE49-F238E27FC236}">
                <a16:creationId xmlns:a16="http://schemas.microsoft.com/office/drawing/2014/main" id="{FB7AFFF1-FA1F-4CEF-A864-70F28FDDF2E5}"/>
              </a:ext>
            </a:extLst>
          </p:cNvPr>
          <p:cNvPicPr>
            <a:picLocks noChangeAspect="1"/>
          </p:cNvPicPr>
          <p:nvPr/>
        </p:nvPicPr>
        <p:blipFill>
          <a:blip r:embed="rId7"/>
          <a:stretch>
            <a:fillRect/>
          </a:stretch>
        </p:blipFill>
        <p:spPr>
          <a:xfrm>
            <a:off x="4019201" y="1030903"/>
            <a:ext cx="4020896" cy="2837745"/>
          </a:xfrm>
          <a:prstGeom prst="rect">
            <a:avLst/>
          </a:prstGeom>
        </p:spPr>
      </p:pic>
      <p:sp>
        <p:nvSpPr>
          <p:cNvPr id="3" name="TextBox 2">
            <a:extLst>
              <a:ext uri="{FF2B5EF4-FFF2-40B4-BE49-F238E27FC236}">
                <a16:creationId xmlns:a16="http://schemas.microsoft.com/office/drawing/2014/main" id="{F108E7E6-C6BA-9177-62BB-3FBD5B068612}"/>
              </a:ext>
            </a:extLst>
          </p:cNvPr>
          <p:cNvSpPr txBox="1"/>
          <p:nvPr/>
        </p:nvSpPr>
        <p:spPr>
          <a:xfrm>
            <a:off x="0" y="6588952"/>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6" name="Picture 5" descr="A close-up of a diagram&#10;&#10;Description automatically generated">
            <a:extLst>
              <a:ext uri="{FF2B5EF4-FFF2-40B4-BE49-F238E27FC236}">
                <a16:creationId xmlns:a16="http://schemas.microsoft.com/office/drawing/2014/main" id="{95D38C8D-4C18-37AE-6798-2107354F8173}"/>
              </a:ext>
            </a:extLst>
          </p:cNvPr>
          <p:cNvPicPr>
            <a:picLocks noChangeAspect="1"/>
          </p:cNvPicPr>
          <p:nvPr/>
        </p:nvPicPr>
        <p:blipFill rotWithShape="1">
          <a:blip r:embed="rId8">
            <a:extLst>
              <a:ext uri="{28A0092B-C50C-407E-A947-70E740481C1C}">
                <a14:useLocalDpi xmlns:a14="http://schemas.microsoft.com/office/drawing/2010/main" val="0"/>
              </a:ext>
            </a:extLst>
          </a:blip>
          <a:srcRect l="23705" t="36321" r="48337" b="49940"/>
          <a:stretch/>
        </p:blipFill>
        <p:spPr>
          <a:xfrm>
            <a:off x="55418" y="100660"/>
            <a:ext cx="2083483" cy="575922"/>
          </a:xfrm>
          <a:prstGeom prst="rect">
            <a:avLst/>
          </a:prstGeom>
        </p:spPr>
      </p:pic>
      <p:sp>
        <p:nvSpPr>
          <p:cNvPr id="13" name="Title 1">
            <a:extLst>
              <a:ext uri="{FF2B5EF4-FFF2-40B4-BE49-F238E27FC236}">
                <a16:creationId xmlns:a16="http://schemas.microsoft.com/office/drawing/2014/main" id="{AD6199DB-C79B-5948-A4D8-E906FDFAA793}"/>
              </a:ext>
            </a:extLst>
          </p:cNvPr>
          <p:cNvSpPr txBox="1">
            <a:spLocks/>
          </p:cNvSpPr>
          <p:nvPr/>
        </p:nvSpPr>
        <p:spPr>
          <a:xfrm>
            <a:off x="2138901" y="134395"/>
            <a:ext cx="8189838" cy="57794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a:lstStyle>
          <a:p>
            <a:r>
              <a:rPr lang="en-US" sz="2800">
                <a:latin typeface="Arial"/>
                <a:cs typeface="Arial"/>
              </a:rPr>
              <a:t>Maps Showing IMD Quintiles for Districts in Worcestershire</a:t>
            </a:r>
            <a:endParaRPr lang="en-GB" sz="2800">
              <a:solidFill>
                <a:srgbClr val="0072BC"/>
              </a:solidFill>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01D61010-99CD-0924-B5FC-58A73E8EB818}"/>
              </a:ext>
            </a:extLst>
          </p:cNvPr>
          <p:cNvPicPr>
            <a:picLocks noChangeAspect="1"/>
          </p:cNvPicPr>
          <p:nvPr/>
        </p:nvPicPr>
        <p:blipFill>
          <a:blip r:embed="rId9"/>
          <a:stretch>
            <a:fillRect/>
          </a:stretch>
        </p:blipFill>
        <p:spPr>
          <a:xfrm>
            <a:off x="10117481" y="38521"/>
            <a:ext cx="2019101" cy="530014"/>
          </a:xfrm>
          <a:prstGeom prst="rect">
            <a:avLst/>
          </a:prstGeom>
        </p:spPr>
      </p:pic>
      <p:sp>
        <p:nvSpPr>
          <p:cNvPr id="2" name="Slide Number Placeholder 1">
            <a:extLst>
              <a:ext uri="{FF2B5EF4-FFF2-40B4-BE49-F238E27FC236}">
                <a16:creationId xmlns:a16="http://schemas.microsoft.com/office/drawing/2014/main" id="{7EB0C23E-141F-5441-A1ED-99CC93C2DCDC}"/>
              </a:ext>
            </a:extLst>
          </p:cNvPr>
          <p:cNvSpPr>
            <a:spLocks noGrp="1"/>
          </p:cNvSpPr>
          <p:nvPr>
            <p:ph type="sldNum" sz="quarter" idx="12"/>
          </p:nvPr>
        </p:nvSpPr>
        <p:spPr/>
        <p:txBody>
          <a:bodyPr/>
          <a:lstStyle/>
          <a:p>
            <a:fld id="{90B30DD5-1EF8-48BF-BC70-8C78D8C5415C}" type="slidenum">
              <a:rPr lang="en-GB" smtClean="0"/>
              <a:t>19</a:t>
            </a:fld>
            <a:endParaRPr lang="en-GB"/>
          </a:p>
        </p:txBody>
      </p:sp>
    </p:spTree>
    <p:extLst>
      <p:ext uri="{BB962C8B-B14F-4D97-AF65-F5344CB8AC3E}">
        <p14:creationId xmlns:p14="http://schemas.microsoft.com/office/powerpoint/2010/main" val="2864818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2D8F5-8054-231C-6E9A-DA29E18F5064}"/>
              </a:ext>
            </a:extLst>
          </p:cNvPr>
          <p:cNvSpPr>
            <a:spLocks noGrp="1"/>
          </p:cNvSpPr>
          <p:nvPr>
            <p:ph type="title"/>
          </p:nvPr>
        </p:nvSpPr>
        <p:spPr>
          <a:xfrm>
            <a:off x="-1457" y="133631"/>
            <a:ext cx="11153192" cy="611791"/>
          </a:xfrm>
        </p:spPr>
        <p:txBody>
          <a:bodyPr>
            <a:normAutofit fontScale="90000"/>
          </a:bodyPr>
          <a:lstStyle/>
          <a:p>
            <a:r>
              <a:rPr lang="en-US">
                <a:latin typeface="Arial"/>
                <a:cs typeface="Arial"/>
              </a:rPr>
              <a:t>Table of Content</a:t>
            </a:r>
            <a:endParaRPr lang="en-US"/>
          </a:p>
        </p:txBody>
      </p:sp>
      <p:graphicFrame>
        <p:nvGraphicFramePr>
          <p:cNvPr id="6" name="Content Placeholder 5">
            <a:extLst>
              <a:ext uri="{FF2B5EF4-FFF2-40B4-BE49-F238E27FC236}">
                <a16:creationId xmlns:a16="http://schemas.microsoft.com/office/drawing/2014/main" id="{F3E9412A-7495-1317-7511-BBDD5E629FA5}"/>
              </a:ext>
            </a:extLst>
          </p:cNvPr>
          <p:cNvGraphicFramePr>
            <a:graphicFrameLocks noGrp="1"/>
          </p:cNvGraphicFramePr>
          <p:nvPr>
            <p:ph idx="1"/>
            <p:extLst>
              <p:ext uri="{D42A27DB-BD31-4B8C-83A1-F6EECF244321}">
                <p14:modId xmlns:p14="http://schemas.microsoft.com/office/powerpoint/2010/main" val="2342807846"/>
              </p:ext>
            </p:extLst>
          </p:nvPr>
        </p:nvGraphicFramePr>
        <p:xfrm>
          <a:off x="277974" y="832131"/>
          <a:ext cx="11654814" cy="5511100"/>
        </p:xfrm>
        <a:graphic>
          <a:graphicData uri="http://schemas.openxmlformats.org/drawingml/2006/table">
            <a:tbl>
              <a:tblPr firstRow="1" bandRow="1">
                <a:tableStyleId>{5C22544A-7EE6-4342-B048-85BDC9FD1C3A}</a:tableStyleId>
              </a:tblPr>
              <a:tblGrid>
                <a:gridCol w="7919728">
                  <a:extLst>
                    <a:ext uri="{9D8B030D-6E8A-4147-A177-3AD203B41FA5}">
                      <a16:colId xmlns:a16="http://schemas.microsoft.com/office/drawing/2014/main" val="297128248"/>
                    </a:ext>
                  </a:extLst>
                </a:gridCol>
                <a:gridCol w="3735086">
                  <a:extLst>
                    <a:ext uri="{9D8B030D-6E8A-4147-A177-3AD203B41FA5}">
                      <a16:colId xmlns:a16="http://schemas.microsoft.com/office/drawing/2014/main" val="1623323240"/>
                    </a:ext>
                  </a:extLst>
                </a:gridCol>
              </a:tblGrid>
              <a:tr h="393650">
                <a:tc>
                  <a:txBody>
                    <a:bodyPr/>
                    <a:lstStyle/>
                    <a:p>
                      <a:pPr>
                        <a:lnSpc>
                          <a:spcPct val="130000"/>
                        </a:lnSpc>
                      </a:pPr>
                      <a:r>
                        <a:rPr lang="en-US" sz="1700">
                          <a:latin typeface="Arial" panose="020B0604020202020204" pitchFamily="34" charset="0"/>
                          <a:cs typeface="Arial" panose="020B0604020202020204" pitchFamily="34" charset="0"/>
                        </a:rPr>
                        <a:t>Items</a:t>
                      </a:r>
                      <a:endParaRPr lang="en-US" sz="1700" dirty="0">
                        <a:latin typeface="Arial" panose="020B0604020202020204" pitchFamily="34" charset="0"/>
                        <a:cs typeface="Arial" panose="020B0604020202020204" pitchFamily="34" charset="0"/>
                      </a:endParaRPr>
                    </a:p>
                  </a:txBody>
                  <a:tcPr/>
                </a:tc>
                <a:tc>
                  <a:txBody>
                    <a:bodyPr/>
                    <a:lstStyle/>
                    <a:p>
                      <a:pPr>
                        <a:lnSpc>
                          <a:spcPct val="130000"/>
                        </a:lnSpc>
                      </a:pPr>
                      <a:r>
                        <a:rPr lang="en-US" sz="1700">
                          <a:latin typeface="Arial" panose="020B0604020202020204" pitchFamily="34" charset="0"/>
                          <a:cs typeface="Arial" panose="020B0604020202020204" pitchFamily="34" charset="0"/>
                        </a:rPr>
                        <a:t>Slide </a:t>
                      </a:r>
                    </a:p>
                  </a:txBody>
                  <a:tcPr/>
                </a:tc>
                <a:extLst>
                  <a:ext uri="{0D108BD9-81ED-4DB2-BD59-A6C34878D82A}">
                    <a16:rowId xmlns:a16="http://schemas.microsoft.com/office/drawing/2014/main" val="3563900082"/>
                  </a:ext>
                </a:extLst>
              </a:tr>
              <a:tr h="393650">
                <a:tc>
                  <a:txBody>
                    <a:bodyPr/>
                    <a:lstStyle/>
                    <a:p>
                      <a:pPr>
                        <a:lnSpc>
                          <a:spcPct val="130000"/>
                        </a:lnSpc>
                      </a:pPr>
                      <a:r>
                        <a:rPr lang="en-US" sz="1600">
                          <a:latin typeface="Arial"/>
                          <a:cs typeface="Arial"/>
                        </a:rPr>
                        <a:t>Core20PLUS5 Framework for CYP Population</a:t>
                      </a:r>
                    </a:p>
                  </a:txBody>
                  <a:tcPr/>
                </a:tc>
                <a:tc>
                  <a:txBody>
                    <a:bodyPr/>
                    <a:lstStyle/>
                    <a:p>
                      <a:pPr>
                        <a:lnSpc>
                          <a:spcPct val="130000"/>
                        </a:lnSpc>
                      </a:pPr>
                      <a:r>
                        <a:rPr lang="en-US" sz="1600">
                          <a:latin typeface="Arial"/>
                          <a:cs typeface="Arial"/>
                        </a:rPr>
                        <a:t>3</a:t>
                      </a:r>
                    </a:p>
                  </a:txBody>
                  <a:tcPr/>
                </a:tc>
                <a:extLst>
                  <a:ext uri="{0D108BD9-81ED-4DB2-BD59-A6C34878D82A}">
                    <a16:rowId xmlns:a16="http://schemas.microsoft.com/office/drawing/2014/main" val="3519769573"/>
                  </a:ext>
                </a:extLst>
              </a:tr>
              <a:tr h="393650">
                <a:tc>
                  <a:txBody>
                    <a:bodyPr/>
                    <a:lstStyle/>
                    <a:p>
                      <a:pPr>
                        <a:lnSpc>
                          <a:spcPct val="130000"/>
                        </a:lnSpc>
                      </a:pPr>
                      <a:r>
                        <a:rPr lang="en-US" sz="1600">
                          <a:latin typeface="Arial"/>
                          <a:cs typeface="Arial"/>
                        </a:rPr>
                        <a:t>CYP Population Health Herefordshire (MYE2022)</a:t>
                      </a:r>
                    </a:p>
                  </a:txBody>
                  <a:tcPr/>
                </a:tc>
                <a:tc>
                  <a:txBody>
                    <a:bodyPr/>
                    <a:lstStyle/>
                    <a:p>
                      <a:pPr>
                        <a:lnSpc>
                          <a:spcPct val="130000"/>
                        </a:lnSpc>
                      </a:pPr>
                      <a:r>
                        <a:rPr lang="en-US" sz="1600">
                          <a:latin typeface="Arial"/>
                          <a:cs typeface="Arial"/>
                        </a:rPr>
                        <a:t>4</a:t>
                      </a:r>
                    </a:p>
                  </a:txBody>
                  <a:tcPr/>
                </a:tc>
                <a:extLst>
                  <a:ext uri="{0D108BD9-81ED-4DB2-BD59-A6C34878D82A}">
                    <a16:rowId xmlns:a16="http://schemas.microsoft.com/office/drawing/2014/main" val="2567048943"/>
                  </a:ext>
                </a:extLst>
              </a:tr>
              <a:tr h="393650">
                <a:tc>
                  <a:txBody>
                    <a:bodyPr/>
                    <a:lstStyle/>
                    <a:p>
                      <a:pPr lvl="0">
                        <a:lnSpc>
                          <a:spcPct val="130000"/>
                        </a:lnSpc>
                        <a:buNone/>
                      </a:pPr>
                      <a:r>
                        <a:rPr lang="en-US" sz="1600" b="0" i="0" u="none" strike="noStrike" noProof="0">
                          <a:solidFill>
                            <a:srgbClr val="000000"/>
                          </a:solidFill>
                          <a:latin typeface="Arial"/>
                          <a:cs typeface="Arial"/>
                        </a:rPr>
                        <a:t>CYP Population Health Herefordshire (Sept 2023)</a:t>
                      </a:r>
                      <a:endParaRPr lang="en-US" sz="1600">
                        <a:latin typeface="Arial"/>
                        <a:cs typeface="Arial"/>
                      </a:endParaRPr>
                    </a:p>
                  </a:txBody>
                  <a:tcPr/>
                </a:tc>
                <a:tc>
                  <a:txBody>
                    <a:bodyPr/>
                    <a:lstStyle/>
                    <a:p>
                      <a:pPr>
                        <a:lnSpc>
                          <a:spcPct val="130000"/>
                        </a:lnSpc>
                      </a:pPr>
                      <a:r>
                        <a:rPr lang="en-US" sz="1600">
                          <a:latin typeface="Arial"/>
                          <a:cs typeface="Arial"/>
                        </a:rPr>
                        <a:t>5</a:t>
                      </a:r>
                    </a:p>
                  </a:txBody>
                  <a:tcPr/>
                </a:tc>
                <a:extLst>
                  <a:ext uri="{0D108BD9-81ED-4DB2-BD59-A6C34878D82A}">
                    <a16:rowId xmlns:a16="http://schemas.microsoft.com/office/drawing/2014/main" val="240957003"/>
                  </a:ext>
                </a:extLst>
              </a:tr>
              <a:tr h="393650">
                <a:tc>
                  <a:txBody>
                    <a:bodyPr/>
                    <a:lstStyle/>
                    <a:p>
                      <a:pPr lvl="0">
                        <a:lnSpc>
                          <a:spcPct val="130000"/>
                        </a:lnSpc>
                        <a:buNone/>
                      </a:pPr>
                      <a:r>
                        <a:rPr lang="en-US" sz="1600" b="0" i="0" u="none" strike="noStrike" noProof="0">
                          <a:solidFill>
                            <a:srgbClr val="000000"/>
                          </a:solidFill>
                          <a:latin typeface="Arial"/>
                          <a:cs typeface="Arial"/>
                        </a:rPr>
                        <a:t>IMD Areas by LSOAs in Herefordshire 2019</a:t>
                      </a:r>
                    </a:p>
                  </a:txBody>
                  <a:tcPr/>
                </a:tc>
                <a:tc>
                  <a:txBody>
                    <a:bodyPr/>
                    <a:lstStyle/>
                    <a:p>
                      <a:pPr>
                        <a:lnSpc>
                          <a:spcPct val="130000"/>
                        </a:lnSpc>
                      </a:pPr>
                      <a:r>
                        <a:rPr lang="en-US" sz="1600">
                          <a:latin typeface="Arial"/>
                          <a:cs typeface="Arial"/>
                        </a:rPr>
                        <a:t>6</a:t>
                      </a:r>
                    </a:p>
                  </a:txBody>
                  <a:tcPr/>
                </a:tc>
                <a:extLst>
                  <a:ext uri="{0D108BD9-81ED-4DB2-BD59-A6C34878D82A}">
                    <a16:rowId xmlns:a16="http://schemas.microsoft.com/office/drawing/2014/main" val="3009879945"/>
                  </a:ext>
                </a:extLst>
              </a:tr>
              <a:tr h="393650">
                <a:tc>
                  <a:txBody>
                    <a:bodyPr/>
                    <a:lstStyle/>
                    <a:p>
                      <a:pPr lvl="0">
                        <a:lnSpc>
                          <a:spcPct val="130000"/>
                        </a:lnSpc>
                        <a:buNone/>
                      </a:pPr>
                      <a:r>
                        <a:rPr lang="en-US" sz="1600" b="0" i="0" u="none" strike="noStrike" noProof="0">
                          <a:solidFill>
                            <a:srgbClr val="000000"/>
                          </a:solidFill>
                          <a:latin typeface="Arial"/>
                          <a:cs typeface="Arial"/>
                        </a:rPr>
                        <a:t>Obesity Rate Among CYP Population in Herefordshire</a:t>
                      </a:r>
                    </a:p>
                  </a:txBody>
                  <a:tcPr/>
                </a:tc>
                <a:tc>
                  <a:txBody>
                    <a:bodyPr/>
                    <a:lstStyle/>
                    <a:p>
                      <a:pPr lvl="0">
                        <a:lnSpc>
                          <a:spcPct val="130000"/>
                        </a:lnSpc>
                        <a:buNone/>
                      </a:pPr>
                      <a:r>
                        <a:rPr lang="en-US" sz="1600">
                          <a:latin typeface="Arial"/>
                          <a:cs typeface="Arial"/>
                        </a:rPr>
                        <a:t>7-11</a:t>
                      </a:r>
                    </a:p>
                  </a:txBody>
                  <a:tcPr/>
                </a:tc>
                <a:extLst>
                  <a:ext uri="{0D108BD9-81ED-4DB2-BD59-A6C34878D82A}">
                    <a16:rowId xmlns:a16="http://schemas.microsoft.com/office/drawing/2014/main" val="2082567880"/>
                  </a:ext>
                </a:extLst>
              </a:tr>
              <a:tr h="393650">
                <a:tc>
                  <a:txBody>
                    <a:bodyPr/>
                    <a:lstStyle/>
                    <a:p>
                      <a:pPr lvl="0" algn="l">
                        <a:lnSpc>
                          <a:spcPct val="130000"/>
                        </a:lnSpc>
                        <a:spcBef>
                          <a:spcPts val="0"/>
                        </a:spcBef>
                        <a:spcAft>
                          <a:spcPts val="0"/>
                        </a:spcAft>
                        <a:buNone/>
                      </a:pPr>
                      <a:r>
                        <a:rPr lang="en-US" sz="1600" b="0" i="0" u="none" strike="noStrike" noProof="0">
                          <a:solidFill>
                            <a:srgbClr val="000000"/>
                          </a:solidFill>
                          <a:latin typeface="Arial"/>
                          <a:cs typeface="Arial"/>
                        </a:rPr>
                        <a:t>CYP Population Health Worcestershire (Sept 2023)</a:t>
                      </a:r>
                    </a:p>
                  </a:txBody>
                  <a:tcPr/>
                </a:tc>
                <a:tc>
                  <a:txBody>
                    <a:bodyPr/>
                    <a:lstStyle/>
                    <a:p>
                      <a:pPr lvl="0">
                        <a:lnSpc>
                          <a:spcPct val="130000"/>
                        </a:lnSpc>
                        <a:buNone/>
                      </a:pPr>
                      <a:r>
                        <a:rPr lang="en-US" sz="1600">
                          <a:latin typeface="Arial"/>
                          <a:cs typeface="Arial"/>
                        </a:rPr>
                        <a:t>12</a:t>
                      </a:r>
                    </a:p>
                  </a:txBody>
                  <a:tcPr/>
                </a:tc>
                <a:extLst>
                  <a:ext uri="{0D108BD9-81ED-4DB2-BD59-A6C34878D82A}">
                    <a16:rowId xmlns:a16="http://schemas.microsoft.com/office/drawing/2014/main" val="38602134"/>
                  </a:ext>
                </a:extLst>
              </a:tr>
              <a:tr h="393650">
                <a:tc>
                  <a:txBody>
                    <a:bodyPr/>
                    <a:lstStyle/>
                    <a:p>
                      <a:pPr lvl="0">
                        <a:lnSpc>
                          <a:spcPct val="130000"/>
                        </a:lnSpc>
                        <a:buNone/>
                      </a:pPr>
                      <a:r>
                        <a:rPr lang="en-US" sz="1600" b="0" i="0" u="none" strike="noStrike" baseline="0" noProof="0">
                          <a:solidFill>
                            <a:srgbClr val="000000"/>
                          </a:solidFill>
                          <a:latin typeface="Arial"/>
                          <a:cs typeface="Arial"/>
                        </a:rPr>
                        <a:t>Age Distribution of CYP in Worcestershire </a:t>
                      </a:r>
                    </a:p>
                  </a:txBody>
                  <a:tcPr/>
                </a:tc>
                <a:tc>
                  <a:txBody>
                    <a:bodyPr/>
                    <a:lstStyle/>
                    <a:p>
                      <a:pPr>
                        <a:lnSpc>
                          <a:spcPct val="130000"/>
                        </a:lnSpc>
                      </a:pPr>
                      <a:r>
                        <a:rPr lang="en-US" sz="1600">
                          <a:latin typeface="Arial"/>
                          <a:cs typeface="Arial"/>
                        </a:rPr>
                        <a:t>13</a:t>
                      </a:r>
                    </a:p>
                  </a:txBody>
                  <a:tcPr/>
                </a:tc>
                <a:extLst>
                  <a:ext uri="{0D108BD9-81ED-4DB2-BD59-A6C34878D82A}">
                    <a16:rowId xmlns:a16="http://schemas.microsoft.com/office/drawing/2014/main" val="1956102189"/>
                  </a:ext>
                </a:extLst>
              </a:tr>
              <a:tr h="393650">
                <a:tc>
                  <a:txBody>
                    <a:bodyPr/>
                    <a:lstStyle/>
                    <a:p>
                      <a:pPr lvl="0">
                        <a:lnSpc>
                          <a:spcPct val="130000"/>
                        </a:lnSpc>
                        <a:buNone/>
                      </a:pPr>
                      <a:r>
                        <a:rPr lang="en-US" sz="1600" b="0" i="0" u="none" strike="noStrike" baseline="0" noProof="0">
                          <a:solidFill>
                            <a:srgbClr val="000000"/>
                          </a:solidFill>
                          <a:latin typeface="Arial"/>
                          <a:cs typeface="Arial"/>
                        </a:rPr>
                        <a:t>Ethnicity Distribution of CYP in Worcestershire (2021 census) </a:t>
                      </a:r>
                    </a:p>
                  </a:txBody>
                  <a:tcPr/>
                </a:tc>
                <a:tc>
                  <a:txBody>
                    <a:bodyPr/>
                    <a:lstStyle/>
                    <a:p>
                      <a:pPr lvl="0">
                        <a:lnSpc>
                          <a:spcPct val="130000"/>
                        </a:lnSpc>
                        <a:buNone/>
                      </a:pPr>
                      <a:r>
                        <a:rPr lang="en-US" sz="1600">
                          <a:latin typeface="Arial"/>
                          <a:cs typeface="Arial"/>
                        </a:rPr>
                        <a:t>14</a:t>
                      </a:r>
                    </a:p>
                  </a:txBody>
                  <a:tcPr/>
                </a:tc>
                <a:extLst>
                  <a:ext uri="{0D108BD9-81ED-4DB2-BD59-A6C34878D82A}">
                    <a16:rowId xmlns:a16="http://schemas.microsoft.com/office/drawing/2014/main" val="242451883"/>
                  </a:ext>
                </a:extLst>
              </a:tr>
              <a:tr h="393650">
                <a:tc>
                  <a:txBody>
                    <a:bodyPr/>
                    <a:lstStyle/>
                    <a:p>
                      <a:pPr marL="0" lvl="0" indent="0" algn="l">
                        <a:lnSpc>
                          <a:spcPct val="130000"/>
                        </a:lnSpc>
                        <a:buNone/>
                      </a:pPr>
                      <a:r>
                        <a:rPr lang="en-US" sz="1600" b="0" i="0" u="none" strike="noStrike" baseline="0" noProof="0">
                          <a:solidFill>
                            <a:srgbClr val="000000"/>
                          </a:solidFill>
                          <a:latin typeface="Arial"/>
                          <a:cs typeface="Arial"/>
                        </a:rPr>
                        <a:t>Distribution of Vulnerable Children by IMD Decile in Worcestershire</a:t>
                      </a:r>
                    </a:p>
                  </a:txBody>
                  <a:tcPr/>
                </a:tc>
                <a:tc>
                  <a:txBody>
                    <a:bodyPr/>
                    <a:lstStyle/>
                    <a:p>
                      <a:pPr>
                        <a:lnSpc>
                          <a:spcPct val="130000"/>
                        </a:lnSpc>
                      </a:pPr>
                      <a:r>
                        <a:rPr lang="en-US" sz="1600">
                          <a:latin typeface="Arial"/>
                          <a:cs typeface="Arial"/>
                        </a:rPr>
                        <a:t>15</a:t>
                      </a:r>
                    </a:p>
                  </a:txBody>
                  <a:tcPr/>
                </a:tc>
                <a:extLst>
                  <a:ext uri="{0D108BD9-81ED-4DB2-BD59-A6C34878D82A}">
                    <a16:rowId xmlns:a16="http://schemas.microsoft.com/office/drawing/2014/main" val="4000700458"/>
                  </a:ext>
                </a:extLst>
              </a:tr>
              <a:tr h="393650">
                <a:tc>
                  <a:txBody>
                    <a:bodyPr/>
                    <a:lstStyle/>
                    <a:p>
                      <a:pPr lvl="0">
                        <a:lnSpc>
                          <a:spcPct val="130000"/>
                        </a:lnSpc>
                        <a:buNone/>
                      </a:pPr>
                      <a:r>
                        <a:rPr lang="en-US" sz="1600">
                          <a:latin typeface="Arial"/>
                          <a:cs typeface="Arial"/>
                        </a:rPr>
                        <a:t>Percentage of Children Living in Poverty for Districts in Worcestershire </a:t>
                      </a:r>
                    </a:p>
                  </a:txBody>
                  <a:tcPr/>
                </a:tc>
                <a:tc>
                  <a:txBody>
                    <a:bodyPr/>
                    <a:lstStyle/>
                    <a:p>
                      <a:pPr lvl="0">
                        <a:lnSpc>
                          <a:spcPct val="130000"/>
                        </a:lnSpc>
                        <a:buNone/>
                      </a:pPr>
                      <a:r>
                        <a:rPr lang="en-US" sz="1600">
                          <a:latin typeface="Arial"/>
                          <a:cs typeface="Arial"/>
                        </a:rPr>
                        <a:t>16-17</a:t>
                      </a:r>
                    </a:p>
                  </a:txBody>
                  <a:tcPr/>
                </a:tc>
                <a:extLst>
                  <a:ext uri="{0D108BD9-81ED-4DB2-BD59-A6C34878D82A}">
                    <a16:rowId xmlns:a16="http://schemas.microsoft.com/office/drawing/2014/main" val="4205436431"/>
                  </a:ext>
                </a:extLst>
              </a:tr>
              <a:tr h="393650">
                <a:tc>
                  <a:txBody>
                    <a:bodyPr/>
                    <a:lstStyle/>
                    <a:p>
                      <a:pPr lvl="0">
                        <a:lnSpc>
                          <a:spcPct val="130000"/>
                        </a:lnSpc>
                        <a:buNone/>
                      </a:pPr>
                      <a:r>
                        <a:rPr lang="en-US" sz="1600">
                          <a:latin typeface="Arial"/>
                          <a:cs typeface="Arial"/>
                        </a:rPr>
                        <a:t>Obesity Rate Among CYP Population in Worcestershire </a:t>
                      </a:r>
                    </a:p>
                  </a:txBody>
                  <a:tcPr/>
                </a:tc>
                <a:tc>
                  <a:txBody>
                    <a:bodyPr/>
                    <a:lstStyle/>
                    <a:p>
                      <a:pPr lvl="0">
                        <a:lnSpc>
                          <a:spcPct val="130000"/>
                        </a:lnSpc>
                        <a:buNone/>
                      </a:pPr>
                      <a:r>
                        <a:rPr lang="en-US" sz="1600">
                          <a:latin typeface="Arial"/>
                          <a:cs typeface="Arial"/>
                        </a:rPr>
                        <a:t>18</a:t>
                      </a:r>
                    </a:p>
                  </a:txBody>
                  <a:tcPr/>
                </a:tc>
                <a:extLst>
                  <a:ext uri="{0D108BD9-81ED-4DB2-BD59-A6C34878D82A}">
                    <a16:rowId xmlns:a16="http://schemas.microsoft.com/office/drawing/2014/main" val="919571112"/>
                  </a:ext>
                </a:extLst>
              </a:tr>
              <a:tr h="393650">
                <a:tc>
                  <a:txBody>
                    <a:bodyPr/>
                    <a:lstStyle/>
                    <a:p>
                      <a:pPr lvl="0">
                        <a:lnSpc>
                          <a:spcPct val="130000"/>
                        </a:lnSpc>
                        <a:buNone/>
                      </a:pPr>
                      <a:r>
                        <a:rPr lang="en-US" sz="1600">
                          <a:latin typeface="Arial"/>
                          <a:cs typeface="Arial"/>
                        </a:rPr>
                        <a:t>Maps Showing IMD Quintiles for Districts in Worcestershire </a:t>
                      </a:r>
                    </a:p>
                  </a:txBody>
                  <a:tcPr/>
                </a:tc>
                <a:tc>
                  <a:txBody>
                    <a:bodyPr/>
                    <a:lstStyle/>
                    <a:p>
                      <a:pPr lvl="0">
                        <a:lnSpc>
                          <a:spcPct val="130000"/>
                        </a:lnSpc>
                        <a:buNone/>
                      </a:pPr>
                      <a:r>
                        <a:rPr lang="en-US" sz="1600">
                          <a:latin typeface="Arial"/>
                          <a:cs typeface="Arial"/>
                        </a:rPr>
                        <a:t>19-25</a:t>
                      </a:r>
                    </a:p>
                  </a:txBody>
                  <a:tcPr/>
                </a:tc>
                <a:extLst>
                  <a:ext uri="{0D108BD9-81ED-4DB2-BD59-A6C34878D82A}">
                    <a16:rowId xmlns:a16="http://schemas.microsoft.com/office/drawing/2014/main" val="3275040447"/>
                  </a:ext>
                </a:extLst>
              </a:tr>
              <a:tr h="393650">
                <a:tc>
                  <a:txBody>
                    <a:bodyPr/>
                    <a:lstStyle/>
                    <a:p>
                      <a:pPr lvl="0">
                        <a:lnSpc>
                          <a:spcPct val="130000"/>
                        </a:lnSpc>
                        <a:buNone/>
                      </a:pPr>
                      <a:r>
                        <a:rPr lang="en-US" sz="1600" b="0" i="0" u="none" strike="noStrike" baseline="0" noProof="0">
                          <a:solidFill>
                            <a:srgbClr val="000000"/>
                          </a:solidFill>
                          <a:latin typeface="Arial"/>
                          <a:cs typeface="Arial"/>
                        </a:rPr>
                        <a:t>Core20PLUS5 Clinical Areas of CYP in Worcestershire and Herefordshire</a:t>
                      </a:r>
                    </a:p>
                  </a:txBody>
                  <a:tcPr/>
                </a:tc>
                <a:tc>
                  <a:txBody>
                    <a:bodyPr/>
                    <a:lstStyle/>
                    <a:p>
                      <a:pPr lvl="0">
                        <a:lnSpc>
                          <a:spcPct val="130000"/>
                        </a:lnSpc>
                        <a:buNone/>
                      </a:pPr>
                      <a:r>
                        <a:rPr lang="en-US" sz="1600">
                          <a:latin typeface="Arial"/>
                          <a:cs typeface="Arial"/>
                        </a:rPr>
                        <a:t>26-33</a:t>
                      </a:r>
                    </a:p>
                  </a:txBody>
                  <a:tcPr/>
                </a:tc>
                <a:extLst>
                  <a:ext uri="{0D108BD9-81ED-4DB2-BD59-A6C34878D82A}">
                    <a16:rowId xmlns:a16="http://schemas.microsoft.com/office/drawing/2014/main" val="1489539386"/>
                  </a:ext>
                </a:extLst>
              </a:tr>
            </a:tbl>
          </a:graphicData>
        </a:graphic>
      </p:graphicFrame>
      <p:pic>
        <p:nvPicPr>
          <p:cNvPr id="5" name="Picture 4" descr="A green and black text&#10;&#10;Description automatically generated">
            <a:extLst>
              <a:ext uri="{FF2B5EF4-FFF2-40B4-BE49-F238E27FC236}">
                <a16:creationId xmlns:a16="http://schemas.microsoft.com/office/drawing/2014/main" id="{5EECECFB-E69C-B22E-FA9A-FEC4C3F9DF92}"/>
              </a:ext>
            </a:extLst>
          </p:cNvPr>
          <p:cNvPicPr>
            <a:picLocks noChangeAspect="1"/>
          </p:cNvPicPr>
          <p:nvPr/>
        </p:nvPicPr>
        <p:blipFill>
          <a:blip r:embed="rId2"/>
          <a:stretch>
            <a:fillRect/>
          </a:stretch>
        </p:blipFill>
        <p:spPr>
          <a:xfrm>
            <a:off x="10117481" y="38521"/>
            <a:ext cx="2019101" cy="530014"/>
          </a:xfrm>
          <a:prstGeom prst="rect">
            <a:avLst/>
          </a:prstGeom>
        </p:spPr>
      </p:pic>
      <p:sp>
        <p:nvSpPr>
          <p:cNvPr id="10" name="TextBox 9">
            <a:extLst>
              <a:ext uri="{FF2B5EF4-FFF2-40B4-BE49-F238E27FC236}">
                <a16:creationId xmlns:a16="http://schemas.microsoft.com/office/drawing/2014/main" id="{F138B009-2695-D51B-631F-31B19D4C7C0A}"/>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sp>
        <p:nvSpPr>
          <p:cNvPr id="3" name="Slide Number Placeholder 2">
            <a:extLst>
              <a:ext uri="{FF2B5EF4-FFF2-40B4-BE49-F238E27FC236}">
                <a16:creationId xmlns:a16="http://schemas.microsoft.com/office/drawing/2014/main" id="{E035432C-01B1-B123-2985-A6D130EE5F38}"/>
              </a:ext>
            </a:extLst>
          </p:cNvPr>
          <p:cNvSpPr>
            <a:spLocks noGrp="1"/>
          </p:cNvSpPr>
          <p:nvPr>
            <p:ph type="sldNum" sz="quarter" idx="12"/>
          </p:nvPr>
        </p:nvSpPr>
        <p:spPr/>
        <p:txBody>
          <a:bodyPr/>
          <a:lstStyle/>
          <a:p>
            <a:fld id="{90B30DD5-1EF8-48BF-BC70-8C78D8C5415C}" type="slidenum">
              <a:rPr lang="en-GB" smtClean="0"/>
              <a:t>2</a:t>
            </a:fld>
            <a:endParaRPr lang="en-GB"/>
          </a:p>
        </p:txBody>
      </p:sp>
    </p:spTree>
    <p:extLst>
      <p:ext uri="{BB962C8B-B14F-4D97-AF65-F5344CB8AC3E}">
        <p14:creationId xmlns:p14="http://schemas.microsoft.com/office/powerpoint/2010/main" val="350827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a city&#10;&#10;Description automatically generated">
            <a:extLst>
              <a:ext uri="{FF2B5EF4-FFF2-40B4-BE49-F238E27FC236}">
                <a16:creationId xmlns:a16="http://schemas.microsoft.com/office/drawing/2014/main" id="{AD00E49B-89AE-522E-91C3-95DD86CDFE6B}"/>
              </a:ext>
            </a:extLst>
          </p:cNvPr>
          <p:cNvPicPr>
            <a:picLocks noChangeAspect="1"/>
          </p:cNvPicPr>
          <p:nvPr/>
        </p:nvPicPr>
        <p:blipFill>
          <a:blip r:embed="rId2"/>
          <a:stretch>
            <a:fillRect/>
          </a:stretch>
        </p:blipFill>
        <p:spPr>
          <a:xfrm>
            <a:off x="173537" y="874619"/>
            <a:ext cx="7536881" cy="5480870"/>
          </a:xfrm>
          <a:prstGeom prst="rect">
            <a:avLst/>
          </a:prstGeom>
        </p:spPr>
      </p:pic>
      <p:sp>
        <p:nvSpPr>
          <p:cNvPr id="7" name="TextBox 6">
            <a:extLst>
              <a:ext uri="{FF2B5EF4-FFF2-40B4-BE49-F238E27FC236}">
                <a16:creationId xmlns:a16="http://schemas.microsoft.com/office/drawing/2014/main" id="{9D306132-EB7E-A129-4EBD-CFCAFAEA7F6D}"/>
              </a:ext>
            </a:extLst>
          </p:cNvPr>
          <p:cNvSpPr txBox="1"/>
          <p:nvPr/>
        </p:nvSpPr>
        <p:spPr>
          <a:xfrm>
            <a:off x="8157432" y="1213857"/>
            <a:ext cx="3515164"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ea typeface="Calibri"/>
                <a:cs typeface="Arial"/>
              </a:rPr>
              <a:t>Worcester City has 4 LSOA’s within the top 20% most deprived areas. </a:t>
            </a:r>
          </a:p>
          <a:p>
            <a:endParaRPr lang="en-US" sz="1400">
              <a:latin typeface="Arial"/>
              <a:ea typeface="Calibri"/>
              <a:cs typeface="Arial"/>
            </a:endParaRPr>
          </a:p>
          <a:p>
            <a:r>
              <a:rPr lang="en-US" sz="1400">
                <a:latin typeface="Arial"/>
                <a:ea typeface="Calibri"/>
                <a:cs typeface="Arial"/>
              </a:rPr>
              <a:t>8 LSOAs within the top 10% most deprived areas.</a:t>
            </a:r>
          </a:p>
          <a:p>
            <a:endParaRPr lang="en-US" sz="1400">
              <a:latin typeface="Arial" panose="020B0604020202020204" pitchFamily="34" charset="0"/>
              <a:ea typeface="Calibri"/>
              <a:cs typeface="Arial" panose="020B0604020202020204" pitchFamily="34" charset="0"/>
            </a:endParaRPr>
          </a:p>
          <a:p>
            <a:r>
              <a:rPr lang="en-US" sz="1400" b="1">
                <a:latin typeface="Arial"/>
                <a:ea typeface="Calibri"/>
                <a:cs typeface="Arial"/>
              </a:rPr>
              <a:t>Data from EMIS as from 4th Oct 2024</a:t>
            </a:r>
          </a:p>
          <a:p>
            <a:endParaRPr lang="en-US" sz="1400">
              <a:latin typeface="Arial"/>
              <a:ea typeface="Calibri"/>
              <a:cs typeface="Arial"/>
            </a:endParaRPr>
          </a:p>
          <a:p>
            <a:r>
              <a:rPr lang="en-US" sz="1400">
                <a:latin typeface="Arial"/>
                <a:ea typeface="Calibri"/>
                <a:cs typeface="Arial"/>
              </a:rPr>
              <a:t>Total No. Of Children: 25,164</a:t>
            </a:r>
            <a:endParaRPr lang="en-US" sz="1400">
              <a:latin typeface="Arial" panose="020B0604020202020204" pitchFamily="34" charset="0"/>
              <a:ea typeface="Calibri"/>
              <a:cs typeface="Arial" panose="020B0604020202020204" pitchFamily="34" charset="0"/>
            </a:endParaRPr>
          </a:p>
          <a:p>
            <a:endParaRPr lang="en-US" sz="1400">
              <a:latin typeface="Arial"/>
              <a:ea typeface="Calibri"/>
              <a:cs typeface="Arial"/>
            </a:endParaRPr>
          </a:p>
          <a:p>
            <a:r>
              <a:rPr lang="en-US" sz="1400">
                <a:latin typeface="Arial"/>
                <a:ea typeface="Calibri"/>
                <a:cs typeface="Arial"/>
              </a:rPr>
              <a:t>Children in IMD quintile 1: 4,985</a:t>
            </a:r>
            <a:endParaRPr lang="en-US" sz="1400">
              <a:latin typeface="Arial" panose="020B0604020202020204" pitchFamily="34" charset="0"/>
              <a:ea typeface="Calibri"/>
              <a:cs typeface="Arial" panose="020B0604020202020204" pitchFamily="34" charset="0"/>
            </a:endParaRPr>
          </a:p>
          <a:p>
            <a:endParaRPr lang="en-US" sz="1400">
              <a:latin typeface="Arial" panose="020B0604020202020204" pitchFamily="34" charset="0"/>
              <a:ea typeface="Calibri"/>
              <a:cs typeface="Arial" panose="020B0604020202020204" pitchFamily="34" charset="0"/>
            </a:endParaRPr>
          </a:p>
          <a:p>
            <a:r>
              <a:rPr lang="en-US" sz="1400">
                <a:latin typeface="Arial"/>
                <a:cs typeface="Arial"/>
              </a:rPr>
              <a:t>19.8% of CYP population live in IMD1</a:t>
            </a:r>
          </a:p>
          <a:p>
            <a:endParaRPr lang="en-US" sz="1400">
              <a:latin typeface="Arial"/>
              <a:cs typeface="Arial"/>
            </a:endParaRPr>
          </a:p>
          <a:p>
            <a:endParaRPr lang="en-US" sz="1400">
              <a:latin typeface="Arial"/>
              <a:cs typeface="Arial"/>
            </a:endParaRPr>
          </a:p>
        </p:txBody>
      </p:sp>
      <p:sp>
        <p:nvSpPr>
          <p:cNvPr id="3" name="TextBox 2">
            <a:extLst>
              <a:ext uri="{FF2B5EF4-FFF2-40B4-BE49-F238E27FC236}">
                <a16:creationId xmlns:a16="http://schemas.microsoft.com/office/drawing/2014/main" id="{9D7E5EE4-B835-DC40-75B6-D060B9FFC3F3}"/>
              </a:ext>
            </a:extLst>
          </p:cNvPr>
          <p:cNvSpPr txBox="1"/>
          <p:nvPr/>
        </p:nvSpPr>
        <p:spPr>
          <a:xfrm>
            <a:off x="0" y="6588952"/>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8" name="Picture 7">
            <a:extLst>
              <a:ext uri="{FF2B5EF4-FFF2-40B4-BE49-F238E27FC236}">
                <a16:creationId xmlns:a16="http://schemas.microsoft.com/office/drawing/2014/main" id="{DEBE7ED7-D5B4-B852-69DE-EDAF4370E731}"/>
              </a:ext>
            </a:extLst>
          </p:cNvPr>
          <p:cNvPicPr>
            <a:picLocks noChangeAspect="1"/>
          </p:cNvPicPr>
          <p:nvPr/>
        </p:nvPicPr>
        <p:blipFill>
          <a:blip r:embed="rId3"/>
          <a:stretch>
            <a:fillRect/>
          </a:stretch>
        </p:blipFill>
        <p:spPr>
          <a:xfrm>
            <a:off x="10117481" y="38521"/>
            <a:ext cx="2019101" cy="530014"/>
          </a:xfrm>
          <a:prstGeom prst="rect">
            <a:avLst/>
          </a:prstGeom>
        </p:spPr>
      </p:pic>
      <p:pic>
        <p:nvPicPr>
          <p:cNvPr id="9" name="Picture 8" descr="A close-up of a diagram&#10;&#10;Description automatically generated">
            <a:extLst>
              <a:ext uri="{FF2B5EF4-FFF2-40B4-BE49-F238E27FC236}">
                <a16:creationId xmlns:a16="http://schemas.microsoft.com/office/drawing/2014/main" id="{7E24DD90-89A3-9BF9-6BA7-E3E013647D76}"/>
              </a:ext>
            </a:extLst>
          </p:cNvPr>
          <p:cNvPicPr>
            <a:picLocks noChangeAspect="1"/>
          </p:cNvPicPr>
          <p:nvPr/>
        </p:nvPicPr>
        <p:blipFill rotWithShape="1">
          <a:blip r:embed="rId4">
            <a:extLst>
              <a:ext uri="{28A0092B-C50C-407E-A947-70E740481C1C}">
                <a14:useLocalDpi xmlns:a14="http://schemas.microsoft.com/office/drawing/2010/main" val="0"/>
              </a:ext>
            </a:extLst>
          </a:blip>
          <a:srcRect l="23705" t="36321" r="48337" b="49940"/>
          <a:stretch/>
        </p:blipFill>
        <p:spPr>
          <a:xfrm>
            <a:off x="55418" y="100660"/>
            <a:ext cx="2083483" cy="575922"/>
          </a:xfrm>
          <a:prstGeom prst="rect">
            <a:avLst/>
          </a:prstGeom>
        </p:spPr>
      </p:pic>
      <p:sp>
        <p:nvSpPr>
          <p:cNvPr id="10" name="Title 1">
            <a:extLst>
              <a:ext uri="{FF2B5EF4-FFF2-40B4-BE49-F238E27FC236}">
                <a16:creationId xmlns:a16="http://schemas.microsoft.com/office/drawing/2014/main" id="{0AA4290F-BE28-0D5D-8CD9-2E4213D48679}"/>
              </a:ext>
            </a:extLst>
          </p:cNvPr>
          <p:cNvSpPr txBox="1">
            <a:spLocks/>
          </p:cNvSpPr>
          <p:nvPr/>
        </p:nvSpPr>
        <p:spPr>
          <a:xfrm>
            <a:off x="2146858" y="100660"/>
            <a:ext cx="8189838" cy="57794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a:lstStyle>
          <a:p>
            <a:r>
              <a:rPr lang="en-US" sz="2800">
                <a:latin typeface="Arial"/>
                <a:cs typeface="Arial"/>
              </a:rPr>
              <a:t>Map Showing IMD Quintiles for Worcester LSOAs</a:t>
            </a:r>
            <a:endParaRPr lang="en-GB" sz="2800">
              <a:solidFill>
                <a:srgbClr val="0072BC"/>
              </a:solidFill>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2F676CE5-EC34-8B6F-F7FB-CC87B801BD76}"/>
              </a:ext>
            </a:extLst>
          </p:cNvPr>
          <p:cNvSpPr>
            <a:spLocks noGrp="1"/>
          </p:cNvSpPr>
          <p:nvPr>
            <p:ph type="sldNum" sz="quarter" idx="12"/>
          </p:nvPr>
        </p:nvSpPr>
        <p:spPr/>
        <p:txBody>
          <a:bodyPr/>
          <a:lstStyle/>
          <a:p>
            <a:fld id="{90B30DD5-1EF8-48BF-BC70-8C78D8C5415C}" type="slidenum">
              <a:rPr lang="en-GB" smtClean="0"/>
              <a:t>20</a:t>
            </a:fld>
            <a:endParaRPr lang="en-GB"/>
          </a:p>
        </p:txBody>
      </p:sp>
    </p:spTree>
    <p:extLst>
      <p:ext uri="{BB962C8B-B14F-4D97-AF65-F5344CB8AC3E}">
        <p14:creationId xmlns:p14="http://schemas.microsoft.com/office/powerpoint/2010/main" val="4070597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a country&#10;&#10;Description automatically generated">
            <a:extLst>
              <a:ext uri="{FF2B5EF4-FFF2-40B4-BE49-F238E27FC236}">
                <a16:creationId xmlns:a16="http://schemas.microsoft.com/office/drawing/2014/main" id="{4BDAECAB-13BC-5617-E7CA-83A901B92A5F}"/>
              </a:ext>
            </a:extLst>
          </p:cNvPr>
          <p:cNvPicPr>
            <a:picLocks noChangeAspect="1"/>
          </p:cNvPicPr>
          <p:nvPr/>
        </p:nvPicPr>
        <p:blipFill>
          <a:blip r:embed="rId2"/>
          <a:stretch>
            <a:fillRect/>
          </a:stretch>
        </p:blipFill>
        <p:spPr>
          <a:xfrm>
            <a:off x="183781" y="863583"/>
            <a:ext cx="7524824" cy="5495673"/>
          </a:xfrm>
          <a:prstGeom prst="rect">
            <a:avLst/>
          </a:prstGeom>
        </p:spPr>
      </p:pic>
      <p:sp>
        <p:nvSpPr>
          <p:cNvPr id="5" name="TextBox 4">
            <a:extLst>
              <a:ext uri="{FF2B5EF4-FFF2-40B4-BE49-F238E27FC236}">
                <a16:creationId xmlns:a16="http://schemas.microsoft.com/office/drawing/2014/main" id="{A003B005-AB56-81E5-2952-B9A700AF1829}"/>
              </a:ext>
            </a:extLst>
          </p:cNvPr>
          <p:cNvSpPr txBox="1"/>
          <p:nvPr/>
        </p:nvSpPr>
        <p:spPr>
          <a:xfrm>
            <a:off x="8146602" y="1218448"/>
            <a:ext cx="3740598"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panose="020B0604020202020204" pitchFamily="34" charset="0"/>
                <a:ea typeface="+mn-lt"/>
                <a:cs typeface="Arial" panose="020B0604020202020204" pitchFamily="34" charset="0"/>
              </a:rPr>
              <a:t>Redditch has the most LSOA’s within the top 20% most deprived areas. </a:t>
            </a:r>
          </a:p>
          <a:p>
            <a:endParaRPr lang="en-US" sz="1400" dirty="0">
              <a:latin typeface="Arial" panose="020B0604020202020204" pitchFamily="34" charset="0"/>
              <a:ea typeface="+mn-lt"/>
              <a:cs typeface="Arial" panose="020B0604020202020204" pitchFamily="34" charset="0"/>
            </a:endParaRPr>
          </a:p>
          <a:p>
            <a:r>
              <a:rPr lang="en-US" sz="1400" dirty="0">
                <a:latin typeface="Arial" panose="020B0604020202020204" pitchFamily="34" charset="0"/>
                <a:ea typeface="+mn-lt"/>
                <a:cs typeface="Arial" panose="020B0604020202020204" pitchFamily="34" charset="0"/>
              </a:rPr>
              <a:t>9 LSOAs in Redditch are within the 20% most deprived areas. </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ea typeface="+mn-lt"/>
              <a:cs typeface="Arial" panose="020B0604020202020204" pitchFamily="34" charset="0"/>
            </a:endParaRPr>
          </a:p>
          <a:p>
            <a:r>
              <a:rPr lang="en-US" sz="1400" dirty="0">
                <a:latin typeface="Arial" panose="020B0604020202020204" pitchFamily="34" charset="0"/>
                <a:ea typeface="+mn-lt"/>
                <a:cs typeface="Arial" panose="020B0604020202020204" pitchFamily="34" charset="0"/>
              </a:rPr>
              <a:t>5 LSOAs are within the top 10% most deprived areas.</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ea typeface="+mn-lt"/>
              <a:cs typeface="Arial" panose="020B0604020202020204" pitchFamily="34" charset="0"/>
            </a:endParaRPr>
          </a:p>
          <a:p>
            <a:r>
              <a:rPr lang="en-US" sz="1400" dirty="0">
                <a:latin typeface="Arial" panose="020B0604020202020204" pitchFamily="34" charset="0"/>
                <a:cs typeface="Arial" panose="020B0604020202020204" pitchFamily="34" charset="0"/>
              </a:rPr>
              <a:t>At the 20% level, Redditch (along with Wyre Forest) has the highest proportion of population residing in deprived areas. </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Data from EMIS as from 4th Oct 2024</a:t>
            </a:r>
            <a:endParaRPr lang="en-US" sz="1400"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Total No. Of Children: 21,363</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Children in IMD quintile 1: 5,582</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26.1% of CYP population live in IMD1  </a:t>
            </a:r>
          </a:p>
          <a:p>
            <a:endParaRPr lang="en-US" sz="1200">
              <a:latin typeface="Arial"/>
              <a:cs typeface="Arial"/>
            </a:endParaRPr>
          </a:p>
          <a:p>
            <a:endParaRPr lang="en-US" sz="12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E14C307-981C-E148-1160-54E349455679}"/>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7" name="Picture 6">
            <a:extLst>
              <a:ext uri="{FF2B5EF4-FFF2-40B4-BE49-F238E27FC236}">
                <a16:creationId xmlns:a16="http://schemas.microsoft.com/office/drawing/2014/main" id="{4C30650A-C9D4-B277-DA02-D6D7E8E4C6D7}"/>
              </a:ext>
            </a:extLst>
          </p:cNvPr>
          <p:cNvPicPr>
            <a:picLocks noChangeAspect="1"/>
          </p:cNvPicPr>
          <p:nvPr/>
        </p:nvPicPr>
        <p:blipFill>
          <a:blip r:embed="rId3"/>
          <a:stretch>
            <a:fillRect/>
          </a:stretch>
        </p:blipFill>
        <p:spPr>
          <a:xfrm>
            <a:off x="10117481" y="38521"/>
            <a:ext cx="2019101" cy="530014"/>
          </a:xfrm>
          <a:prstGeom prst="rect">
            <a:avLst/>
          </a:prstGeom>
        </p:spPr>
      </p:pic>
      <p:pic>
        <p:nvPicPr>
          <p:cNvPr id="11" name="Picture 10" descr="A close-up of a diagram&#10;&#10;Description automatically generated">
            <a:extLst>
              <a:ext uri="{FF2B5EF4-FFF2-40B4-BE49-F238E27FC236}">
                <a16:creationId xmlns:a16="http://schemas.microsoft.com/office/drawing/2014/main" id="{512B6C81-53F4-86A0-A21E-E3A753A1E913}"/>
              </a:ext>
            </a:extLst>
          </p:cNvPr>
          <p:cNvPicPr>
            <a:picLocks noChangeAspect="1"/>
          </p:cNvPicPr>
          <p:nvPr/>
        </p:nvPicPr>
        <p:blipFill rotWithShape="1">
          <a:blip r:embed="rId4">
            <a:extLst>
              <a:ext uri="{28A0092B-C50C-407E-A947-70E740481C1C}">
                <a14:useLocalDpi xmlns:a14="http://schemas.microsoft.com/office/drawing/2010/main" val="0"/>
              </a:ext>
            </a:extLst>
          </a:blip>
          <a:srcRect l="23705" t="36321" r="48337" b="49940"/>
          <a:stretch/>
        </p:blipFill>
        <p:spPr>
          <a:xfrm>
            <a:off x="55418" y="100660"/>
            <a:ext cx="2083483" cy="575922"/>
          </a:xfrm>
          <a:prstGeom prst="rect">
            <a:avLst/>
          </a:prstGeom>
        </p:spPr>
      </p:pic>
      <p:sp>
        <p:nvSpPr>
          <p:cNvPr id="12" name="Title 1">
            <a:extLst>
              <a:ext uri="{FF2B5EF4-FFF2-40B4-BE49-F238E27FC236}">
                <a16:creationId xmlns:a16="http://schemas.microsoft.com/office/drawing/2014/main" id="{BFAF5842-5178-0EE9-DD4D-AF2117BBF8C3}"/>
              </a:ext>
            </a:extLst>
          </p:cNvPr>
          <p:cNvSpPr txBox="1">
            <a:spLocks/>
          </p:cNvSpPr>
          <p:nvPr/>
        </p:nvSpPr>
        <p:spPr>
          <a:xfrm>
            <a:off x="2146858" y="100660"/>
            <a:ext cx="8189838" cy="57794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a:lstStyle>
          <a:p>
            <a:r>
              <a:rPr lang="en-US" sz="2800">
                <a:latin typeface="Arial"/>
                <a:cs typeface="Arial"/>
              </a:rPr>
              <a:t>Map Showing IMD Quintiles for Redditch LSOAs</a:t>
            </a:r>
            <a:endParaRPr lang="en-GB" sz="2800">
              <a:solidFill>
                <a:srgbClr val="0072BC"/>
              </a:solidFill>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AC8F7793-F3E0-FF5B-5FD0-A78DE0E4C26E}"/>
              </a:ext>
            </a:extLst>
          </p:cNvPr>
          <p:cNvSpPr>
            <a:spLocks noGrp="1"/>
          </p:cNvSpPr>
          <p:nvPr>
            <p:ph type="sldNum" sz="quarter" idx="12"/>
          </p:nvPr>
        </p:nvSpPr>
        <p:spPr/>
        <p:txBody>
          <a:bodyPr/>
          <a:lstStyle/>
          <a:p>
            <a:fld id="{90B30DD5-1EF8-48BF-BC70-8C78D8C5415C}" type="slidenum">
              <a:rPr lang="en-GB" smtClean="0"/>
              <a:t>21</a:t>
            </a:fld>
            <a:endParaRPr lang="en-GB"/>
          </a:p>
        </p:txBody>
      </p:sp>
    </p:spTree>
    <p:extLst>
      <p:ext uri="{BB962C8B-B14F-4D97-AF65-F5344CB8AC3E}">
        <p14:creationId xmlns:p14="http://schemas.microsoft.com/office/powerpoint/2010/main" val="1535600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a forest&#10;&#10;Description automatically generated">
            <a:extLst>
              <a:ext uri="{FF2B5EF4-FFF2-40B4-BE49-F238E27FC236}">
                <a16:creationId xmlns:a16="http://schemas.microsoft.com/office/drawing/2014/main" id="{508F5C75-2521-22B6-62B8-2F01E5816556}"/>
              </a:ext>
            </a:extLst>
          </p:cNvPr>
          <p:cNvPicPr>
            <a:picLocks noChangeAspect="1"/>
          </p:cNvPicPr>
          <p:nvPr/>
        </p:nvPicPr>
        <p:blipFill>
          <a:blip r:embed="rId2"/>
          <a:stretch>
            <a:fillRect/>
          </a:stretch>
        </p:blipFill>
        <p:spPr>
          <a:xfrm>
            <a:off x="148857" y="907661"/>
            <a:ext cx="7570380" cy="5403561"/>
          </a:xfrm>
          <a:prstGeom prst="rect">
            <a:avLst/>
          </a:prstGeom>
        </p:spPr>
      </p:pic>
      <p:sp>
        <p:nvSpPr>
          <p:cNvPr id="5" name="TextBox 4">
            <a:extLst>
              <a:ext uri="{FF2B5EF4-FFF2-40B4-BE49-F238E27FC236}">
                <a16:creationId xmlns:a16="http://schemas.microsoft.com/office/drawing/2014/main" id="{88312CB8-0A03-F17F-4EE3-B39063EB4446}"/>
              </a:ext>
            </a:extLst>
          </p:cNvPr>
          <p:cNvSpPr txBox="1"/>
          <p:nvPr/>
        </p:nvSpPr>
        <p:spPr>
          <a:xfrm>
            <a:off x="8104821" y="1184109"/>
            <a:ext cx="366346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panose="020B0604020202020204" pitchFamily="34" charset="0"/>
                <a:cs typeface="Arial" panose="020B0604020202020204" pitchFamily="34" charset="0"/>
              </a:rPr>
              <a:t>Wyre forest (along with Redditch) has the most LSOA’s within the top 20% most deprived areas.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9 LSOAs in Wyre forest are within the 20% most deprived areas.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5 LSOAs are within the top 10% most deprived areas.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At the 20% level, Wyre Forest (along with Redditch) has the highest proportion of population residing in deprived areas. </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Data from EMIS as from 4th Oct 2024</a:t>
            </a:r>
          </a:p>
          <a:p>
            <a:endParaRPr lang="en-US" sz="1400" b="1"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Total No. Of Children: 21,287</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Children in IMD quintile 1: 5,839</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27.4% of CYP population live in IMD1  </a:t>
            </a:r>
          </a:p>
          <a:p>
            <a:endParaRPr lang="en-US" sz="1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E06CED6-99FF-6FFE-53A2-FA0B94B7512C}"/>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3" name="Picture 2">
            <a:extLst>
              <a:ext uri="{FF2B5EF4-FFF2-40B4-BE49-F238E27FC236}">
                <a16:creationId xmlns:a16="http://schemas.microsoft.com/office/drawing/2014/main" id="{FBEDD77F-39DF-3D80-3730-3F980F1EFE9A}"/>
              </a:ext>
            </a:extLst>
          </p:cNvPr>
          <p:cNvPicPr>
            <a:picLocks noChangeAspect="1"/>
          </p:cNvPicPr>
          <p:nvPr/>
        </p:nvPicPr>
        <p:blipFill>
          <a:blip r:embed="rId3"/>
          <a:stretch>
            <a:fillRect/>
          </a:stretch>
        </p:blipFill>
        <p:spPr>
          <a:xfrm>
            <a:off x="10117481" y="38521"/>
            <a:ext cx="2019101" cy="530014"/>
          </a:xfrm>
          <a:prstGeom prst="rect">
            <a:avLst/>
          </a:prstGeom>
        </p:spPr>
      </p:pic>
      <p:pic>
        <p:nvPicPr>
          <p:cNvPr id="9" name="Picture 8" descr="A close-up of a diagram&#10;&#10;Description automatically generated">
            <a:extLst>
              <a:ext uri="{FF2B5EF4-FFF2-40B4-BE49-F238E27FC236}">
                <a16:creationId xmlns:a16="http://schemas.microsoft.com/office/drawing/2014/main" id="{3D897675-C058-AE13-6FED-87A97987C24C}"/>
              </a:ext>
            </a:extLst>
          </p:cNvPr>
          <p:cNvPicPr>
            <a:picLocks noChangeAspect="1"/>
          </p:cNvPicPr>
          <p:nvPr/>
        </p:nvPicPr>
        <p:blipFill rotWithShape="1">
          <a:blip r:embed="rId4">
            <a:extLst>
              <a:ext uri="{28A0092B-C50C-407E-A947-70E740481C1C}">
                <a14:useLocalDpi xmlns:a14="http://schemas.microsoft.com/office/drawing/2010/main" val="0"/>
              </a:ext>
            </a:extLst>
          </a:blip>
          <a:srcRect l="23705" t="36321" r="48337" b="49940"/>
          <a:stretch/>
        </p:blipFill>
        <p:spPr>
          <a:xfrm>
            <a:off x="55418" y="100660"/>
            <a:ext cx="2083483" cy="575922"/>
          </a:xfrm>
          <a:prstGeom prst="rect">
            <a:avLst/>
          </a:prstGeom>
        </p:spPr>
      </p:pic>
      <p:sp>
        <p:nvSpPr>
          <p:cNvPr id="10" name="Title 1">
            <a:extLst>
              <a:ext uri="{FF2B5EF4-FFF2-40B4-BE49-F238E27FC236}">
                <a16:creationId xmlns:a16="http://schemas.microsoft.com/office/drawing/2014/main" id="{1A3786BD-E5FC-ED44-766D-F707F3CC1FCE}"/>
              </a:ext>
            </a:extLst>
          </p:cNvPr>
          <p:cNvSpPr txBox="1">
            <a:spLocks/>
          </p:cNvSpPr>
          <p:nvPr/>
        </p:nvSpPr>
        <p:spPr>
          <a:xfrm>
            <a:off x="2146858" y="100660"/>
            <a:ext cx="8189838" cy="57794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a:lstStyle>
          <a:p>
            <a:r>
              <a:rPr lang="en-US" sz="2800">
                <a:latin typeface="Arial"/>
                <a:cs typeface="Arial"/>
              </a:rPr>
              <a:t>Map Showing IMD Quintile for Wyre Forest LSOAs</a:t>
            </a:r>
            <a:endParaRPr lang="en-GB" sz="2800">
              <a:solidFill>
                <a:srgbClr val="0072BC"/>
              </a:solidFill>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48011EFF-4413-4C79-829A-987E4ACC7C5F}"/>
              </a:ext>
            </a:extLst>
          </p:cNvPr>
          <p:cNvSpPr>
            <a:spLocks noGrp="1"/>
          </p:cNvSpPr>
          <p:nvPr>
            <p:ph type="sldNum" sz="quarter" idx="12"/>
          </p:nvPr>
        </p:nvSpPr>
        <p:spPr/>
        <p:txBody>
          <a:bodyPr/>
          <a:lstStyle/>
          <a:p>
            <a:fld id="{90B30DD5-1EF8-48BF-BC70-8C78D8C5415C}" type="slidenum">
              <a:rPr lang="en-GB" smtClean="0"/>
              <a:t>22</a:t>
            </a:fld>
            <a:endParaRPr lang="en-GB"/>
          </a:p>
        </p:txBody>
      </p:sp>
    </p:spTree>
    <p:extLst>
      <p:ext uri="{BB962C8B-B14F-4D97-AF65-F5344CB8AC3E}">
        <p14:creationId xmlns:p14="http://schemas.microsoft.com/office/powerpoint/2010/main" val="734277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a region&#10;&#10;Description automatically generated">
            <a:extLst>
              <a:ext uri="{FF2B5EF4-FFF2-40B4-BE49-F238E27FC236}">
                <a16:creationId xmlns:a16="http://schemas.microsoft.com/office/drawing/2014/main" id="{671416B0-B028-151D-0A5B-D6F622CB750C}"/>
              </a:ext>
            </a:extLst>
          </p:cNvPr>
          <p:cNvPicPr>
            <a:picLocks noChangeAspect="1"/>
          </p:cNvPicPr>
          <p:nvPr/>
        </p:nvPicPr>
        <p:blipFill>
          <a:blip r:embed="rId2"/>
          <a:stretch>
            <a:fillRect/>
          </a:stretch>
        </p:blipFill>
        <p:spPr>
          <a:xfrm>
            <a:off x="170121" y="829339"/>
            <a:ext cx="7406919" cy="5401340"/>
          </a:xfrm>
          <a:prstGeom prst="rect">
            <a:avLst/>
          </a:prstGeom>
        </p:spPr>
      </p:pic>
      <p:sp>
        <p:nvSpPr>
          <p:cNvPr id="7" name="TextBox 6">
            <a:extLst>
              <a:ext uri="{FF2B5EF4-FFF2-40B4-BE49-F238E27FC236}">
                <a16:creationId xmlns:a16="http://schemas.microsoft.com/office/drawing/2014/main" id="{121B5151-A05D-8BCC-DCBC-0FA1DCA4337A}"/>
              </a:ext>
            </a:extLst>
          </p:cNvPr>
          <p:cNvSpPr txBox="1"/>
          <p:nvPr/>
        </p:nvSpPr>
        <p:spPr>
          <a:xfrm>
            <a:off x="8131713" y="1160848"/>
            <a:ext cx="3447414"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panose="020B0604020202020204" pitchFamily="34" charset="0"/>
                <a:cs typeface="Arial" panose="020B0604020202020204" pitchFamily="34" charset="0"/>
              </a:rPr>
              <a:t>4 LSOAs in </a:t>
            </a:r>
            <a:r>
              <a:rPr lang="en-US" sz="1400">
                <a:latin typeface="Arial" panose="020B0604020202020204" pitchFamily="34" charset="0"/>
                <a:cs typeface="Arial" panose="020B0604020202020204" pitchFamily="34" charset="0"/>
              </a:rPr>
              <a:t>Wychavon</a:t>
            </a:r>
            <a:r>
              <a:rPr lang="en-US" sz="1400" dirty="0">
                <a:latin typeface="Arial" panose="020B0604020202020204" pitchFamily="34" charset="0"/>
                <a:cs typeface="Arial" panose="020B0604020202020204" pitchFamily="34" charset="0"/>
              </a:rPr>
              <a:t> are within 20% most deprived areas in the district.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5.2% of CYP population live in IMD1 in </a:t>
            </a:r>
            <a:r>
              <a:rPr lang="en-US" sz="1400">
                <a:latin typeface="Arial" panose="020B0604020202020204" pitchFamily="34" charset="0"/>
                <a:cs typeface="Arial" panose="020B0604020202020204" pitchFamily="34" charset="0"/>
              </a:rPr>
              <a:t>Wychavon</a:t>
            </a:r>
            <a:r>
              <a:rPr lang="en-US" sz="1400" dirty="0">
                <a:latin typeface="Arial" panose="020B0604020202020204" pitchFamily="34" charset="0"/>
                <a:cs typeface="Arial" panose="020B0604020202020204" pitchFamily="34" charset="0"/>
              </a:rPr>
              <a:t> with a 0.8% Obesity rate. </a:t>
            </a:r>
          </a:p>
          <a:p>
            <a:endParaRPr lang="en-US" sz="1400" dirty="0">
              <a:solidFill>
                <a:srgbClr val="FF0000"/>
              </a:solidFill>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Data from EMIS as from 4th Oct 2024</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Total No. Of Children: 26,657</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Children in IMD quintile 1: 1,379</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5.2% of CYP population live in IMD1  </a:t>
            </a:r>
          </a:p>
        </p:txBody>
      </p:sp>
      <p:sp>
        <p:nvSpPr>
          <p:cNvPr id="3" name="TextBox 2">
            <a:extLst>
              <a:ext uri="{FF2B5EF4-FFF2-40B4-BE49-F238E27FC236}">
                <a16:creationId xmlns:a16="http://schemas.microsoft.com/office/drawing/2014/main" id="{9AE9E7EC-1D3B-5A9C-A692-46D0670DAEF5}"/>
              </a:ext>
            </a:extLst>
          </p:cNvPr>
          <p:cNvSpPr txBox="1"/>
          <p:nvPr/>
        </p:nvSpPr>
        <p:spPr>
          <a:xfrm>
            <a:off x="0" y="6588952"/>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5" name="Picture 4">
            <a:extLst>
              <a:ext uri="{FF2B5EF4-FFF2-40B4-BE49-F238E27FC236}">
                <a16:creationId xmlns:a16="http://schemas.microsoft.com/office/drawing/2014/main" id="{18D97F21-3096-70A1-223A-CC820AC38CD7}"/>
              </a:ext>
            </a:extLst>
          </p:cNvPr>
          <p:cNvPicPr>
            <a:picLocks noChangeAspect="1"/>
          </p:cNvPicPr>
          <p:nvPr/>
        </p:nvPicPr>
        <p:blipFill>
          <a:blip r:embed="rId3"/>
          <a:stretch>
            <a:fillRect/>
          </a:stretch>
        </p:blipFill>
        <p:spPr>
          <a:xfrm>
            <a:off x="10117481" y="38521"/>
            <a:ext cx="2019101" cy="530014"/>
          </a:xfrm>
          <a:prstGeom prst="rect">
            <a:avLst/>
          </a:prstGeom>
        </p:spPr>
      </p:pic>
      <p:pic>
        <p:nvPicPr>
          <p:cNvPr id="11" name="Picture 10" descr="A close-up of a diagram&#10;&#10;Description automatically generated">
            <a:extLst>
              <a:ext uri="{FF2B5EF4-FFF2-40B4-BE49-F238E27FC236}">
                <a16:creationId xmlns:a16="http://schemas.microsoft.com/office/drawing/2014/main" id="{573248ED-24FC-F13A-E965-BA48E5223561}"/>
              </a:ext>
            </a:extLst>
          </p:cNvPr>
          <p:cNvPicPr>
            <a:picLocks noChangeAspect="1"/>
          </p:cNvPicPr>
          <p:nvPr/>
        </p:nvPicPr>
        <p:blipFill rotWithShape="1">
          <a:blip r:embed="rId4">
            <a:extLst>
              <a:ext uri="{28A0092B-C50C-407E-A947-70E740481C1C}">
                <a14:useLocalDpi xmlns:a14="http://schemas.microsoft.com/office/drawing/2010/main" val="0"/>
              </a:ext>
            </a:extLst>
          </a:blip>
          <a:srcRect l="23705" t="36321" r="48337" b="49940"/>
          <a:stretch/>
        </p:blipFill>
        <p:spPr>
          <a:xfrm>
            <a:off x="55418" y="100660"/>
            <a:ext cx="2083483" cy="575922"/>
          </a:xfrm>
          <a:prstGeom prst="rect">
            <a:avLst/>
          </a:prstGeom>
        </p:spPr>
      </p:pic>
      <p:sp>
        <p:nvSpPr>
          <p:cNvPr id="12" name="Title 1">
            <a:extLst>
              <a:ext uri="{FF2B5EF4-FFF2-40B4-BE49-F238E27FC236}">
                <a16:creationId xmlns:a16="http://schemas.microsoft.com/office/drawing/2014/main" id="{FFE8048F-4EF8-A7F0-CE45-58711C7FDE9B}"/>
              </a:ext>
            </a:extLst>
          </p:cNvPr>
          <p:cNvSpPr txBox="1">
            <a:spLocks/>
          </p:cNvSpPr>
          <p:nvPr/>
        </p:nvSpPr>
        <p:spPr>
          <a:xfrm>
            <a:off x="2146858" y="100660"/>
            <a:ext cx="8189838" cy="57794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a:lstStyle>
          <a:p>
            <a:r>
              <a:rPr lang="en-US" sz="2800">
                <a:latin typeface="Arial"/>
                <a:cs typeface="Arial"/>
              </a:rPr>
              <a:t>Map Showing IMD Quintiles for Wychavon LSOAs</a:t>
            </a:r>
            <a:endParaRPr lang="en-GB" sz="2800">
              <a:solidFill>
                <a:srgbClr val="0072BC"/>
              </a:solidFill>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B6DD5F99-9385-0591-FDFA-5552A819C614}"/>
              </a:ext>
            </a:extLst>
          </p:cNvPr>
          <p:cNvSpPr>
            <a:spLocks noGrp="1"/>
          </p:cNvSpPr>
          <p:nvPr>
            <p:ph type="sldNum" sz="quarter" idx="12"/>
          </p:nvPr>
        </p:nvSpPr>
        <p:spPr/>
        <p:txBody>
          <a:bodyPr/>
          <a:lstStyle/>
          <a:p>
            <a:fld id="{90B30DD5-1EF8-48BF-BC70-8C78D8C5415C}" type="slidenum">
              <a:rPr lang="en-GB" smtClean="0"/>
              <a:t>23</a:t>
            </a:fld>
            <a:endParaRPr lang="en-GB"/>
          </a:p>
        </p:txBody>
      </p:sp>
    </p:spTree>
    <p:extLst>
      <p:ext uri="{BB962C8B-B14F-4D97-AF65-F5344CB8AC3E}">
        <p14:creationId xmlns:p14="http://schemas.microsoft.com/office/powerpoint/2010/main" val="1819909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descr="A map of a country&#10;&#10;Description automatically generated">
            <a:extLst>
              <a:ext uri="{FF2B5EF4-FFF2-40B4-BE49-F238E27FC236}">
                <a16:creationId xmlns:a16="http://schemas.microsoft.com/office/drawing/2014/main" id="{066BB43F-6B96-C4D2-FC53-8787255C86AC}"/>
              </a:ext>
            </a:extLst>
          </p:cNvPr>
          <p:cNvPicPr>
            <a:picLocks noChangeAspect="1"/>
          </p:cNvPicPr>
          <p:nvPr/>
        </p:nvPicPr>
        <p:blipFill>
          <a:blip r:embed="rId2"/>
          <a:stretch>
            <a:fillRect/>
          </a:stretch>
        </p:blipFill>
        <p:spPr>
          <a:xfrm>
            <a:off x="159487" y="829339"/>
            <a:ext cx="7432160" cy="5390707"/>
          </a:xfrm>
          <a:prstGeom prst="rect">
            <a:avLst/>
          </a:prstGeom>
        </p:spPr>
      </p:pic>
      <p:sp>
        <p:nvSpPr>
          <p:cNvPr id="7" name="TextBox 6">
            <a:extLst>
              <a:ext uri="{FF2B5EF4-FFF2-40B4-BE49-F238E27FC236}">
                <a16:creationId xmlns:a16="http://schemas.microsoft.com/office/drawing/2014/main" id="{B8CBA6EE-1B3F-1A36-CD35-5914FCE30DB9}"/>
              </a:ext>
            </a:extLst>
          </p:cNvPr>
          <p:cNvSpPr txBox="1"/>
          <p:nvPr/>
        </p:nvSpPr>
        <p:spPr>
          <a:xfrm>
            <a:off x="7958280" y="1163506"/>
            <a:ext cx="371431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panose="020B0604020202020204" pitchFamily="34" charset="0"/>
                <a:ea typeface="+mn-lt"/>
                <a:cs typeface="Arial" panose="020B0604020202020204" pitchFamily="34" charset="0"/>
              </a:rPr>
              <a:t>1 LSOAs in Bromsgrove (Bromsgrove 010D) is within top 20% most deprived areas in the district. </a:t>
            </a:r>
          </a:p>
          <a:p>
            <a:endParaRPr lang="en-US" sz="1400" dirty="0">
              <a:latin typeface="Arial" panose="020B0604020202020204" pitchFamily="34" charset="0"/>
              <a:ea typeface="+mn-lt"/>
              <a:cs typeface="Arial" panose="020B0604020202020204" pitchFamily="34" charset="0"/>
            </a:endParaRPr>
          </a:p>
          <a:p>
            <a:r>
              <a:rPr lang="en-US" sz="1400" dirty="0">
                <a:latin typeface="Arial" panose="020B0604020202020204" pitchFamily="34" charset="0"/>
                <a:cs typeface="Arial" panose="020B0604020202020204" pitchFamily="34" charset="0"/>
              </a:rPr>
              <a:t>7.4% of CYP population lives in IMD1 in Bromsgrove with 0.8% Obesity rate </a:t>
            </a:r>
            <a:endParaRPr lang="en-US" sz="1400" dirty="0">
              <a:latin typeface="Arial" panose="020B0604020202020204" pitchFamily="34" charset="0"/>
              <a:ea typeface="Calibri" panose="020F0502020204030204"/>
              <a:cs typeface="Arial" panose="020B0604020202020204" pitchFamily="34" charset="0"/>
            </a:endParaRPr>
          </a:p>
          <a:p>
            <a:endParaRPr lang="en-US" sz="1400" dirty="0">
              <a:latin typeface="Arial" panose="020B0604020202020204" pitchFamily="34" charset="0"/>
              <a:ea typeface="+mn-lt"/>
              <a:cs typeface="Arial" panose="020B0604020202020204" pitchFamily="34" charset="0"/>
            </a:endParaRPr>
          </a:p>
          <a:p>
            <a:r>
              <a:rPr lang="en-US" sz="1400" b="1" dirty="0">
                <a:latin typeface="Arial" panose="020B0604020202020204" pitchFamily="34" charset="0"/>
                <a:ea typeface="+mn-lt"/>
                <a:cs typeface="Arial" panose="020B0604020202020204" pitchFamily="34" charset="0"/>
              </a:rPr>
              <a:t>Data from EMIS as from 4th Oct 2024</a:t>
            </a:r>
          </a:p>
          <a:p>
            <a:endParaRPr lang="en-US" sz="1400" dirty="0">
              <a:latin typeface="Arial" panose="020B0604020202020204" pitchFamily="34" charset="0"/>
              <a:ea typeface="+mn-lt"/>
              <a:cs typeface="Arial" panose="020B0604020202020204" pitchFamily="34" charset="0"/>
            </a:endParaRPr>
          </a:p>
          <a:p>
            <a:r>
              <a:rPr lang="en-US" sz="1400" dirty="0">
                <a:latin typeface="Arial" panose="020B0604020202020204" pitchFamily="34" charset="0"/>
                <a:ea typeface="+mn-lt"/>
                <a:cs typeface="Arial" panose="020B0604020202020204" pitchFamily="34" charset="0"/>
              </a:rPr>
              <a:t>Total No. Of Children: 15,884</a:t>
            </a:r>
          </a:p>
          <a:p>
            <a:endParaRPr lang="en-US" sz="1400" dirty="0">
              <a:latin typeface="Arial" panose="020B0604020202020204" pitchFamily="34" charset="0"/>
              <a:ea typeface="+mn-lt"/>
              <a:cs typeface="Arial" panose="020B0604020202020204" pitchFamily="34" charset="0"/>
            </a:endParaRPr>
          </a:p>
          <a:p>
            <a:r>
              <a:rPr lang="en-US" sz="1400" dirty="0">
                <a:latin typeface="Arial" panose="020B0604020202020204" pitchFamily="34" charset="0"/>
                <a:ea typeface="+mn-lt"/>
                <a:cs typeface="Arial" panose="020B0604020202020204" pitchFamily="34" charset="0"/>
              </a:rPr>
              <a:t>Children in IMD quintile 1: 1,173</a:t>
            </a:r>
          </a:p>
          <a:p>
            <a:endParaRPr lang="en-US" sz="1400" dirty="0">
              <a:latin typeface="Arial" panose="020B0604020202020204" pitchFamily="34" charset="0"/>
              <a:ea typeface="+mn-lt"/>
              <a:cs typeface="Arial" panose="020B0604020202020204" pitchFamily="34" charset="0"/>
            </a:endParaRPr>
          </a:p>
          <a:p>
            <a:r>
              <a:rPr lang="en-US" sz="1400" dirty="0">
                <a:latin typeface="Arial" panose="020B0604020202020204" pitchFamily="34" charset="0"/>
                <a:ea typeface="+mn-lt"/>
                <a:cs typeface="Arial" panose="020B0604020202020204" pitchFamily="34" charset="0"/>
              </a:rPr>
              <a:t>7.4% of CYP population live in IMD1 </a:t>
            </a:r>
          </a:p>
          <a:p>
            <a:endParaRPr lang="en-US" sz="1400">
              <a:latin typeface="Arial"/>
              <a:ea typeface="+mn-lt"/>
              <a:cs typeface="Arial"/>
            </a:endParaRPr>
          </a:p>
          <a:p>
            <a:endParaRPr lang="en-US" sz="1400">
              <a:latin typeface="Arial"/>
              <a:ea typeface="+mn-lt"/>
              <a:cs typeface="Arial"/>
            </a:endParaRPr>
          </a:p>
        </p:txBody>
      </p:sp>
      <p:pic>
        <p:nvPicPr>
          <p:cNvPr id="5" name="Picture 4">
            <a:extLst>
              <a:ext uri="{FF2B5EF4-FFF2-40B4-BE49-F238E27FC236}">
                <a16:creationId xmlns:a16="http://schemas.microsoft.com/office/drawing/2014/main" id="{63815C2F-D567-4BB2-F49E-2BDB96426E5F}"/>
              </a:ext>
            </a:extLst>
          </p:cNvPr>
          <p:cNvPicPr>
            <a:picLocks noChangeAspect="1"/>
          </p:cNvPicPr>
          <p:nvPr/>
        </p:nvPicPr>
        <p:blipFill>
          <a:blip r:embed="rId3"/>
          <a:stretch>
            <a:fillRect/>
          </a:stretch>
        </p:blipFill>
        <p:spPr>
          <a:xfrm>
            <a:off x="10117481" y="38521"/>
            <a:ext cx="2019101" cy="530014"/>
          </a:xfrm>
          <a:prstGeom prst="rect">
            <a:avLst/>
          </a:prstGeom>
        </p:spPr>
      </p:pic>
      <p:sp>
        <p:nvSpPr>
          <p:cNvPr id="8" name="TextBox 7">
            <a:extLst>
              <a:ext uri="{FF2B5EF4-FFF2-40B4-BE49-F238E27FC236}">
                <a16:creationId xmlns:a16="http://schemas.microsoft.com/office/drawing/2014/main" id="{35F50D1D-EF28-0C5D-89C9-A5D8D624CC18}"/>
              </a:ext>
            </a:extLst>
          </p:cNvPr>
          <p:cNvSpPr txBox="1"/>
          <p:nvPr/>
        </p:nvSpPr>
        <p:spPr>
          <a:xfrm>
            <a:off x="0" y="6588952"/>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9" name="Picture 8" descr="A close-up of a diagram&#10;&#10;Description automatically generated">
            <a:extLst>
              <a:ext uri="{FF2B5EF4-FFF2-40B4-BE49-F238E27FC236}">
                <a16:creationId xmlns:a16="http://schemas.microsoft.com/office/drawing/2014/main" id="{D3ABF6F0-A4DE-8EF6-C834-BCD259DC9685}"/>
              </a:ext>
            </a:extLst>
          </p:cNvPr>
          <p:cNvPicPr>
            <a:picLocks noChangeAspect="1"/>
          </p:cNvPicPr>
          <p:nvPr/>
        </p:nvPicPr>
        <p:blipFill rotWithShape="1">
          <a:blip r:embed="rId4">
            <a:extLst>
              <a:ext uri="{28A0092B-C50C-407E-A947-70E740481C1C}">
                <a14:useLocalDpi xmlns:a14="http://schemas.microsoft.com/office/drawing/2010/main" val="0"/>
              </a:ext>
            </a:extLst>
          </a:blip>
          <a:srcRect l="23705" t="36321" r="48337" b="49940"/>
          <a:stretch/>
        </p:blipFill>
        <p:spPr>
          <a:xfrm>
            <a:off x="55418" y="100660"/>
            <a:ext cx="2083483" cy="575922"/>
          </a:xfrm>
          <a:prstGeom prst="rect">
            <a:avLst/>
          </a:prstGeom>
        </p:spPr>
      </p:pic>
      <p:sp>
        <p:nvSpPr>
          <p:cNvPr id="10" name="Title 1">
            <a:extLst>
              <a:ext uri="{FF2B5EF4-FFF2-40B4-BE49-F238E27FC236}">
                <a16:creationId xmlns:a16="http://schemas.microsoft.com/office/drawing/2014/main" id="{ED84153D-0FCD-58E5-E1DF-2428AF07D55B}"/>
              </a:ext>
            </a:extLst>
          </p:cNvPr>
          <p:cNvSpPr txBox="1">
            <a:spLocks/>
          </p:cNvSpPr>
          <p:nvPr/>
        </p:nvSpPr>
        <p:spPr>
          <a:xfrm>
            <a:off x="2146858" y="100660"/>
            <a:ext cx="8189838" cy="57794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a:lstStyle>
          <a:p>
            <a:r>
              <a:rPr lang="en-US" sz="2800">
                <a:latin typeface="Arial"/>
                <a:cs typeface="Arial"/>
              </a:rPr>
              <a:t>Map Showing IMD Quintiles for Bromsgrove LSOAs</a:t>
            </a:r>
            <a:endParaRPr lang="en-GB" sz="2800">
              <a:solidFill>
                <a:srgbClr val="0072BC"/>
              </a:solidFill>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5A4B9A51-555E-6AB6-7EEE-220291A32438}"/>
              </a:ext>
            </a:extLst>
          </p:cNvPr>
          <p:cNvSpPr>
            <a:spLocks noGrp="1"/>
          </p:cNvSpPr>
          <p:nvPr>
            <p:ph type="sldNum" sz="quarter" idx="12"/>
          </p:nvPr>
        </p:nvSpPr>
        <p:spPr/>
        <p:txBody>
          <a:bodyPr/>
          <a:lstStyle/>
          <a:p>
            <a:fld id="{90B30DD5-1EF8-48BF-BC70-8C78D8C5415C}" type="slidenum">
              <a:rPr lang="en-GB" smtClean="0"/>
              <a:t>24</a:t>
            </a:fld>
            <a:endParaRPr lang="en-GB"/>
          </a:p>
        </p:txBody>
      </p:sp>
    </p:spTree>
    <p:extLst>
      <p:ext uri="{BB962C8B-B14F-4D97-AF65-F5344CB8AC3E}">
        <p14:creationId xmlns:p14="http://schemas.microsoft.com/office/powerpoint/2010/main" val="529978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a country&#10;&#10;Description automatically generated">
            <a:extLst>
              <a:ext uri="{FF2B5EF4-FFF2-40B4-BE49-F238E27FC236}">
                <a16:creationId xmlns:a16="http://schemas.microsoft.com/office/drawing/2014/main" id="{26FF0881-700D-7F93-781A-E67474E925DD}"/>
              </a:ext>
            </a:extLst>
          </p:cNvPr>
          <p:cNvPicPr>
            <a:picLocks noChangeAspect="1"/>
          </p:cNvPicPr>
          <p:nvPr/>
        </p:nvPicPr>
        <p:blipFill>
          <a:blip r:embed="rId2"/>
          <a:stretch>
            <a:fillRect/>
          </a:stretch>
        </p:blipFill>
        <p:spPr>
          <a:xfrm>
            <a:off x="148856" y="818707"/>
            <a:ext cx="7527851" cy="5433237"/>
          </a:xfrm>
          <a:prstGeom prst="rect">
            <a:avLst/>
          </a:prstGeom>
        </p:spPr>
      </p:pic>
      <p:sp>
        <p:nvSpPr>
          <p:cNvPr id="5" name="TextBox 4">
            <a:extLst>
              <a:ext uri="{FF2B5EF4-FFF2-40B4-BE49-F238E27FC236}">
                <a16:creationId xmlns:a16="http://schemas.microsoft.com/office/drawing/2014/main" id="{F5C72347-CE4F-F113-8CA4-A378AB2E947C}"/>
              </a:ext>
            </a:extLst>
          </p:cNvPr>
          <p:cNvSpPr txBox="1"/>
          <p:nvPr/>
        </p:nvSpPr>
        <p:spPr>
          <a:xfrm>
            <a:off x="0" y="6588952"/>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3" name="Picture 2">
            <a:extLst>
              <a:ext uri="{FF2B5EF4-FFF2-40B4-BE49-F238E27FC236}">
                <a16:creationId xmlns:a16="http://schemas.microsoft.com/office/drawing/2014/main" id="{B8844501-71D4-510E-35E9-F5D091B1C031}"/>
              </a:ext>
            </a:extLst>
          </p:cNvPr>
          <p:cNvPicPr>
            <a:picLocks noChangeAspect="1"/>
          </p:cNvPicPr>
          <p:nvPr/>
        </p:nvPicPr>
        <p:blipFill>
          <a:blip r:embed="rId3"/>
          <a:stretch>
            <a:fillRect/>
          </a:stretch>
        </p:blipFill>
        <p:spPr>
          <a:xfrm>
            <a:off x="10117481" y="38521"/>
            <a:ext cx="2019101" cy="530014"/>
          </a:xfrm>
          <a:prstGeom prst="rect">
            <a:avLst/>
          </a:prstGeom>
        </p:spPr>
      </p:pic>
      <p:pic>
        <p:nvPicPr>
          <p:cNvPr id="8" name="Picture 7" descr="A close-up of a diagram&#10;&#10;Description automatically generated">
            <a:extLst>
              <a:ext uri="{FF2B5EF4-FFF2-40B4-BE49-F238E27FC236}">
                <a16:creationId xmlns:a16="http://schemas.microsoft.com/office/drawing/2014/main" id="{9F07C438-9CA0-3E26-88C1-904085F8B7FE}"/>
              </a:ext>
            </a:extLst>
          </p:cNvPr>
          <p:cNvPicPr>
            <a:picLocks noChangeAspect="1"/>
          </p:cNvPicPr>
          <p:nvPr/>
        </p:nvPicPr>
        <p:blipFill rotWithShape="1">
          <a:blip r:embed="rId4">
            <a:extLst>
              <a:ext uri="{28A0092B-C50C-407E-A947-70E740481C1C}">
                <a14:useLocalDpi xmlns:a14="http://schemas.microsoft.com/office/drawing/2010/main" val="0"/>
              </a:ext>
            </a:extLst>
          </a:blip>
          <a:srcRect l="23705" t="36321" r="48337" b="49940"/>
          <a:stretch/>
        </p:blipFill>
        <p:spPr>
          <a:xfrm>
            <a:off x="55418" y="100660"/>
            <a:ext cx="2083483" cy="575922"/>
          </a:xfrm>
          <a:prstGeom prst="rect">
            <a:avLst/>
          </a:prstGeom>
        </p:spPr>
      </p:pic>
      <p:sp>
        <p:nvSpPr>
          <p:cNvPr id="9" name="Title 1">
            <a:extLst>
              <a:ext uri="{FF2B5EF4-FFF2-40B4-BE49-F238E27FC236}">
                <a16:creationId xmlns:a16="http://schemas.microsoft.com/office/drawing/2014/main" id="{A22B8B4A-883D-FA30-E7FC-26C53F668B7D}"/>
              </a:ext>
            </a:extLst>
          </p:cNvPr>
          <p:cNvSpPr txBox="1">
            <a:spLocks/>
          </p:cNvSpPr>
          <p:nvPr/>
        </p:nvSpPr>
        <p:spPr>
          <a:xfrm>
            <a:off x="2146858" y="100660"/>
            <a:ext cx="8375092" cy="577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a:lstStyle>
          <a:p>
            <a:r>
              <a:rPr lang="en-US" sz="2400">
                <a:latin typeface="Arial"/>
                <a:cs typeface="Arial"/>
              </a:rPr>
              <a:t>Map Showing IMD Quintiles for Malvern Hills LSOAs</a:t>
            </a:r>
            <a:endParaRPr lang="en-GB" sz="2400">
              <a:solidFill>
                <a:srgbClr val="0072BC"/>
              </a:solidFill>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EF3B9EB1-6E78-8D87-7961-05F34F9AC31A}"/>
              </a:ext>
            </a:extLst>
          </p:cNvPr>
          <p:cNvSpPr txBox="1"/>
          <p:nvPr/>
        </p:nvSpPr>
        <p:spPr>
          <a:xfrm>
            <a:off x="8197042" y="1081323"/>
            <a:ext cx="3475554"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Arial"/>
              </a:rPr>
              <a:t>1 LSOAs in Malvern Hills is within the top 20% most deprived areas in the district. </a:t>
            </a:r>
          </a:p>
          <a:p>
            <a:endParaRPr lang="en-US"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a:p>
            <a:r>
              <a:rPr lang="en-US" sz="1400" b="1">
                <a:latin typeface="Arial"/>
                <a:cs typeface="Arial"/>
              </a:rPr>
              <a:t>Data from EMIS as from 4th Oct 2024</a:t>
            </a:r>
          </a:p>
          <a:p>
            <a:endParaRPr lang="en-US" sz="1400" b="1">
              <a:latin typeface="Arial" panose="020B0604020202020204" pitchFamily="34" charset="0"/>
              <a:cs typeface="Arial" panose="020B0604020202020204" pitchFamily="34" charset="0"/>
            </a:endParaRPr>
          </a:p>
          <a:p>
            <a:r>
              <a:rPr lang="en-US" sz="1400">
                <a:latin typeface="Arial"/>
                <a:cs typeface="Arial"/>
              </a:rPr>
              <a:t>Total No. Of Children: 7,288</a:t>
            </a:r>
          </a:p>
          <a:p>
            <a:endParaRPr lang="en-US" sz="1400">
              <a:latin typeface="Arial" panose="020B0604020202020204" pitchFamily="34" charset="0"/>
              <a:cs typeface="Arial" panose="020B0604020202020204" pitchFamily="34" charset="0"/>
            </a:endParaRPr>
          </a:p>
          <a:p>
            <a:r>
              <a:rPr lang="en-US" sz="1400">
                <a:latin typeface="Arial"/>
                <a:cs typeface="Arial"/>
              </a:rPr>
              <a:t>Children in IMD quintile 1: 868</a:t>
            </a:r>
            <a:endParaRPr lang="en-US"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a:p>
            <a:r>
              <a:rPr lang="en-US" sz="1400">
                <a:latin typeface="Arial"/>
                <a:cs typeface="Arial"/>
              </a:rPr>
              <a:t>11.9% of CYP population live in IMD1  </a:t>
            </a:r>
          </a:p>
          <a:p>
            <a:endParaRPr lang="en-US"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6F16EB8D-52E1-2159-18FC-3F4E1323C5A3}"/>
              </a:ext>
            </a:extLst>
          </p:cNvPr>
          <p:cNvSpPr>
            <a:spLocks noGrp="1"/>
          </p:cNvSpPr>
          <p:nvPr>
            <p:ph type="sldNum" sz="quarter" idx="12"/>
          </p:nvPr>
        </p:nvSpPr>
        <p:spPr/>
        <p:txBody>
          <a:bodyPr/>
          <a:lstStyle/>
          <a:p>
            <a:fld id="{90B30DD5-1EF8-48BF-BC70-8C78D8C5415C}" type="slidenum">
              <a:rPr lang="en-GB" smtClean="0"/>
              <a:t>25</a:t>
            </a:fld>
            <a:endParaRPr lang="en-GB"/>
          </a:p>
        </p:txBody>
      </p:sp>
    </p:spTree>
    <p:extLst>
      <p:ext uri="{BB962C8B-B14F-4D97-AF65-F5344CB8AC3E}">
        <p14:creationId xmlns:p14="http://schemas.microsoft.com/office/powerpoint/2010/main" val="772836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88D2B-BDCC-EE72-D145-B4A0D3934C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C6D42F-0B02-26D9-167C-E4DAFDE8E2C3}"/>
              </a:ext>
            </a:extLst>
          </p:cNvPr>
          <p:cNvSpPr>
            <a:spLocks noGrp="1"/>
          </p:cNvSpPr>
          <p:nvPr>
            <p:ph type="ctrTitle"/>
          </p:nvPr>
        </p:nvSpPr>
        <p:spPr>
          <a:xfrm>
            <a:off x="0" y="34512"/>
            <a:ext cx="9419897" cy="530014"/>
          </a:xfrm>
        </p:spPr>
        <p:txBody>
          <a:bodyPr>
            <a:noAutofit/>
          </a:bodyPr>
          <a:lstStyle/>
          <a:p>
            <a:r>
              <a:rPr lang="en-GB" sz="2200">
                <a:latin typeface="Arial"/>
                <a:cs typeface="Arial"/>
              </a:rPr>
              <a:t>Spotlight on the 5 Clinical Areas for CYP</a:t>
            </a:r>
            <a:endParaRPr lang="en-GB" sz="2200" b="1"/>
          </a:p>
        </p:txBody>
      </p:sp>
      <p:pic>
        <p:nvPicPr>
          <p:cNvPr id="5" name="Picture 4">
            <a:extLst>
              <a:ext uri="{FF2B5EF4-FFF2-40B4-BE49-F238E27FC236}">
                <a16:creationId xmlns:a16="http://schemas.microsoft.com/office/drawing/2014/main" id="{18B349DA-2E17-A84E-E367-BC0BFD6359D8}"/>
              </a:ext>
            </a:extLst>
          </p:cNvPr>
          <p:cNvPicPr>
            <a:picLocks noChangeAspect="1"/>
          </p:cNvPicPr>
          <p:nvPr/>
        </p:nvPicPr>
        <p:blipFill>
          <a:blip r:embed="rId3"/>
          <a:stretch>
            <a:fillRect/>
          </a:stretch>
        </p:blipFill>
        <p:spPr>
          <a:xfrm>
            <a:off x="10117481" y="38521"/>
            <a:ext cx="2019101" cy="530014"/>
          </a:xfrm>
          <a:prstGeom prst="rect">
            <a:avLst/>
          </a:prstGeom>
        </p:spPr>
      </p:pic>
      <p:sp>
        <p:nvSpPr>
          <p:cNvPr id="3" name="TextBox 2">
            <a:extLst>
              <a:ext uri="{FF2B5EF4-FFF2-40B4-BE49-F238E27FC236}">
                <a16:creationId xmlns:a16="http://schemas.microsoft.com/office/drawing/2014/main" id="{4B0B28AB-A019-59B2-5C37-DF0C3E7863A0}"/>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6" name="Picture 5" descr="A poster with text and images&#10;&#10;Description automatically generated">
            <a:extLst>
              <a:ext uri="{FF2B5EF4-FFF2-40B4-BE49-F238E27FC236}">
                <a16:creationId xmlns:a16="http://schemas.microsoft.com/office/drawing/2014/main" id="{54EDFE54-96FC-9DEB-78AC-F877693AA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781" y="593396"/>
            <a:ext cx="10600437" cy="5962744"/>
          </a:xfrm>
          <a:prstGeom prst="rect">
            <a:avLst/>
          </a:prstGeom>
        </p:spPr>
      </p:pic>
      <p:sp>
        <p:nvSpPr>
          <p:cNvPr id="4" name="Rectangle 3">
            <a:extLst>
              <a:ext uri="{FF2B5EF4-FFF2-40B4-BE49-F238E27FC236}">
                <a16:creationId xmlns:a16="http://schemas.microsoft.com/office/drawing/2014/main" id="{7B5F2856-B493-7F4C-FB40-EFFFC81F46B8}"/>
              </a:ext>
            </a:extLst>
          </p:cNvPr>
          <p:cNvSpPr/>
          <p:nvPr/>
        </p:nvSpPr>
        <p:spPr>
          <a:xfrm>
            <a:off x="873508" y="4361571"/>
            <a:ext cx="10444982" cy="2019214"/>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a typeface="Calibri"/>
              <a:cs typeface="Calibri"/>
            </a:endParaRPr>
          </a:p>
        </p:txBody>
      </p:sp>
      <p:sp>
        <p:nvSpPr>
          <p:cNvPr id="8" name="Slide Number Placeholder 7">
            <a:extLst>
              <a:ext uri="{FF2B5EF4-FFF2-40B4-BE49-F238E27FC236}">
                <a16:creationId xmlns:a16="http://schemas.microsoft.com/office/drawing/2014/main" id="{EDE9F063-61FA-3E87-5382-92642BC06CBE}"/>
              </a:ext>
            </a:extLst>
          </p:cNvPr>
          <p:cNvSpPr>
            <a:spLocks noGrp="1"/>
          </p:cNvSpPr>
          <p:nvPr>
            <p:ph type="sldNum" sz="quarter" idx="12"/>
          </p:nvPr>
        </p:nvSpPr>
        <p:spPr/>
        <p:txBody>
          <a:bodyPr/>
          <a:lstStyle/>
          <a:p>
            <a:fld id="{90B30DD5-1EF8-48BF-BC70-8C78D8C5415C}" type="slidenum">
              <a:rPr lang="en-GB" smtClean="0"/>
              <a:pPr/>
              <a:t>26</a:t>
            </a:fld>
            <a:endParaRPr lang="en-GB" sz="1100"/>
          </a:p>
        </p:txBody>
      </p:sp>
    </p:spTree>
    <p:extLst>
      <p:ext uri="{BB962C8B-B14F-4D97-AF65-F5344CB8AC3E}">
        <p14:creationId xmlns:p14="http://schemas.microsoft.com/office/powerpoint/2010/main" val="961195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6673FC-48D9-4F3B-98D8-026CA7F91E28}"/>
              </a:ext>
              <a:ext uri="{C183D7F6-B498-43B3-948B-1728B52AA6E4}">
                <adec:decorative xmlns:adec="http://schemas.microsoft.com/office/drawing/2017/decorative" val="1"/>
              </a:ext>
            </a:extLst>
          </p:cNvPr>
          <p:cNvSpPr txBox="1"/>
          <p:nvPr/>
        </p:nvSpPr>
        <p:spPr>
          <a:xfrm rot="16200000">
            <a:off x="-2474001" y="3005054"/>
            <a:ext cx="5548338" cy="461665"/>
          </a:xfrm>
          <a:prstGeom prst="rect">
            <a:avLst/>
          </a:prstGeom>
          <a:noFill/>
        </p:spPr>
        <p:txBody>
          <a:bodyPr wrap="square" rtlCol="0">
            <a:spAutoFit/>
          </a:bodyPr>
          <a:lstStyle/>
          <a:p>
            <a:pPr algn="ctr"/>
            <a:r>
              <a:rPr lang="en-GB" sz="2400">
                <a:solidFill>
                  <a:schemeClr val="bg1"/>
                </a:solidFill>
                <a:latin typeface="Arial" panose="020B0604020202020204" pitchFamily="34" charset="0"/>
                <a:cs typeface="Arial" panose="020B0604020202020204" pitchFamily="34" charset="0"/>
              </a:rPr>
              <a:t>Inequalities</a:t>
            </a:r>
          </a:p>
        </p:txBody>
      </p:sp>
      <p:graphicFrame>
        <p:nvGraphicFramePr>
          <p:cNvPr id="21" name="Diagram 20">
            <a:extLst>
              <a:ext uri="{FF2B5EF4-FFF2-40B4-BE49-F238E27FC236}">
                <a16:creationId xmlns:a16="http://schemas.microsoft.com/office/drawing/2014/main" id="{631A6080-2127-F486-29E8-2F5E550ED0B8}"/>
              </a:ext>
            </a:extLst>
          </p:cNvPr>
          <p:cNvGraphicFramePr/>
          <p:nvPr>
            <p:extLst>
              <p:ext uri="{D42A27DB-BD31-4B8C-83A1-F6EECF244321}">
                <p14:modId xmlns:p14="http://schemas.microsoft.com/office/powerpoint/2010/main" val="1422532461"/>
              </p:ext>
            </p:extLst>
          </p:nvPr>
        </p:nvGraphicFramePr>
        <p:xfrm>
          <a:off x="406685" y="847944"/>
          <a:ext cx="5918259" cy="5733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2" name="Diagram 21">
            <a:extLst>
              <a:ext uri="{FF2B5EF4-FFF2-40B4-BE49-F238E27FC236}">
                <a16:creationId xmlns:a16="http://schemas.microsoft.com/office/drawing/2014/main" id="{AC75BC19-3C81-4EB2-C08C-2C0C737B44C5}"/>
              </a:ext>
            </a:extLst>
          </p:cNvPr>
          <p:cNvGraphicFramePr/>
          <p:nvPr>
            <p:extLst>
              <p:ext uri="{D42A27DB-BD31-4B8C-83A1-F6EECF244321}">
                <p14:modId xmlns:p14="http://schemas.microsoft.com/office/powerpoint/2010/main" val="569251087"/>
              </p:ext>
            </p:extLst>
          </p:nvPr>
        </p:nvGraphicFramePr>
        <p:xfrm>
          <a:off x="6324944" y="847943"/>
          <a:ext cx="5733413" cy="57330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xtBox 1">
            <a:extLst>
              <a:ext uri="{FF2B5EF4-FFF2-40B4-BE49-F238E27FC236}">
                <a16:creationId xmlns:a16="http://schemas.microsoft.com/office/drawing/2014/main" id="{FEE5162A-78B4-1944-AC83-08DC2718C091}"/>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3" name="Picture 2">
            <a:extLst>
              <a:ext uri="{FF2B5EF4-FFF2-40B4-BE49-F238E27FC236}">
                <a16:creationId xmlns:a16="http://schemas.microsoft.com/office/drawing/2014/main" id="{DFEA84AD-DE72-A7F3-6F72-25DB5BB38987}"/>
              </a:ext>
            </a:extLst>
          </p:cNvPr>
          <p:cNvPicPr>
            <a:picLocks noChangeAspect="1"/>
          </p:cNvPicPr>
          <p:nvPr/>
        </p:nvPicPr>
        <p:blipFill>
          <a:blip r:embed="rId13"/>
          <a:stretch>
            <a:fillRect/>
          </a:stretch>
        </p:blipFill>
        <p:spPr>
          <a:xfrm>
            <a:off x="10117481" y="38521"/>
            <a:ext cx="2019101" cy="530014"/>
          </a:xfrm>
          <a:prstGeom prst="rect">
            <a:avLst/>
          </a:prstGeom>
        </p:spPr>
      </p:pic>
      <p:sp>
        <p:nvSpPr>
          <p:cNvPr id="7" name="Title 1">
            <a:extLst>
              <a:ext uri="{FF2B5EF4-FFF2-40B4-BE49-F238E27FC236}">
                <a16:creationId xmlns:a16="http://schemas.microsoft.com/office/drawing/2014/main" id="{19A4E2F7-DD0A-B445-4BE2-E70B5B0E920F}"/>
              </a:ext>
            </a:extLst>
          </p:cNvPr>
          <p:cNvSpPr txBox="1">
            <a:spLocks/>
          </p:cNvSpPr>
          <p:nvPr/>
        </p:nvSpPr>
        <p:spPr>
          <a:xfrm>
            <a:off x="0" y="172747"/>
            <a:ext cx="11325720" cy="577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a:lstStyle>
          <a:p>
            <a:pPr>
              <a:lnSpc>
                <a:spcPct val="120000"/>
              </a:lnSpc>
            </a:pPr>
            <a:r>
              <a:rPr lang="en-US" sz="2200" b="1" dirty="0">
                <a:ea typeface="+mn-ea"/>
              </a:rPr>
              <a:t>Overview: </a:t>
            </a:r>
          </a:p>
          <a:p>
            <a:pPr>
              <a:lnSpc>
                <a:spcPct val="120000"/>
              </a:lnSpc>
            </a:pPr>
            <a:r>
              <a:rPr lang="en-US" sz="2200" b="1" dirty="0">
                <a:ea typeface="+mn-ea"/>
              </a:rPr>
              <a:t>What does Core20PLUS</a:t>
            </a:r>
            <a:r>
              <a:rPr lang="en-US" sz="2200" b="1" dirty="0">
                <a:solidFill>
                  <a:srgbClr val="FF0000"/>
                </a:solidFill>
                <a:ea typeface="+mn-ea"/>
              </a:rPr>
              <a:t>5</a:t>
            </a:r>
            <a:r>
              <a:rPr lang="en-US" sz="2200" b="1" dirty="0">
                <a:ea typeface="+mn-ea"/>
              </a:rPr>
              <a:t> clinical areas</a:t>
            </a:r>
            <a:r>
              <a:rPr lang="en-US" sz="2200" b="1" dirty="0">
                <a:solidFill>
                  <a:srgbClr val="1F1838"/>
                </a:solidFill>
                <a:ea typeface="+mn-ea"/>
              </a:rPr>
              <a:t> </a:t>
            </a:r>
            <a:r>
              <a:rPr lang="en-US" sz="2200" b="1" dirty="0">
                <a:ea typeface="+mn-ea"/>
              </a:rPr>
              <a:t>look like in H&amp;W?</a:t>
            </a:r>
            <a:endParaRPr lang="en-US" sz="2200" dirty="0"/>
          </a:p>
        </p:txBody>
      </p:sp>
      <p:sp>
        <p:nvSpPr>
          <p:cNvPr id="4" name="TextBox 3">
            <a:extLst>
              <a:ext uri="{FF2B5EF4-FFF2-40B4-BE49-F238E27FC236}">
                <a16:creationId xmlns:a16="http://schemas.microsoft.com/office/drawing/2014/main" id="{2DEA0F25-BCC3-B059-B426-E6B981C963B3}"/>
              </a:ext>
            </a:extLst>
          </p:cNvPr>
          <p:cNvSpPr txBox="1"/>
          <p:nvPr/>
        </p:nvSpPr>
        <p:spPr>
          <a:xfrm>
            <a:off x="0" y="6365556"/>
            <a:ext cx="2587752"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Source: </a:t>
            </a:r>
            <a:r>
              <a:rPr lang="en-GB" sz="800" u="sng" dirty="0">
                <a:effectLst/>
                <a:latin typeface="Arial" panose="020B0604020202020204" pitchFamily="34" charset="0"/>
                <a:ea typeface="Times New Roman" panose="02020603050405020304" pitchFamily="18" charset="0"/>
                <a:cs typeface="Arial" panose="020B0604020202020204" pitchFamily="34" charset="0"/>
              </a:rPr>
              <a:t>Taurus Healthcare PHM profile</a:t>
            </a:r>
            <a:endParaRPr lang="en-GB" sz="800" dirty="0">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156348E3-1995-25A9-06A1-1192F2C2D865}"/>
              </a:ext>
            </a:extLst>
          </p:cNvPr>
          <p:cNvSpPr>
            <a:spLocks noGrp="1"/>
          </p:cNvSpPr>
          <p:nvPr>
            <p:ph type="sldNum" sz="quarter" idx="12"/>
          </p:nvPr>
        </p:nvSpPr>
        <p:spPr/>
        <p:txBody>
          <a:bodyPr/>
          <a:lstStyle/>
          <a:p>
            <a:fld id="{90B30DD5-1EF8-48BF-BC70-8C78D8C5415C}" type="slidenum">
              <a:rPr lang="en-GB" smtClean="0"/>
              <a:pPr/>
              <a:t>27</a:t>
            </a:fld>
            <a:endParaRPr lang="en-GB" sz="1100"/>
          </a:p>
        </p:txBody>
      </p:sp>
    </p:spTree>
    <p:extLst>
      <p:ext uri="{BB962C8B-B14F-4D97-AF65-F5344CB8AC3E}">
        <p14:creationId xmlns:p14="http://schemas.microsoft.com/office/powerpoint/2010/main" val="3586971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435F6-70FB-757F-4F8B-EF8A3AFF525F}"/>
              </a:ext>
            </a:extLst>
          </p:cNvPr>
          <p:cNvSpPr>
            <a:spLocks noGrp="1"/>
          </p:cNvSpPr>
          <p:nvPr>
            <p:ph type="title"/>
          </p:nvPr>
        </p:nvSpPr>
        <p:spPr>
          <a:xfrm>
            <a:off x="0" y="32250"/>
            <a:ext cx="10117150" cy="951752"/>
          </a:xfrm>
        </p:spPr>
        <p:txBody>
          <a:bodyPr>
            <a:normAutofit/>
          </a:bodyPr>
          <a:lstStyle/>
          <a:p>
            <a:r>
              <a:rPr lang="en-GB" sz="2800"/>
              <a:t>5 Key Clinical Areas of CYP Health Inequalities: Asthma </a:t>
            </a:r>
          </a:p>
        </p:txBody>
      </p:sp>
      <p:graphicFrame>
        <p:nvGraphicFramePr>
          <p:cNvPr id="6" name="Content Placeholder 5">
            <a:extLst>
              <a:ext uri="{FF2B5EF4-FFF2-40B4-BE49-F238E27FC236}">
                <a16:creationId xmlns:a16="http://schemas.microsoft.com/office/drawing/2014/main" id="{7010F17B-7135-2BFC-562F-2956BDE8B797}"/>
              </a:ext>
            </a:extLst>
          </p:cNvPr>
          <p:cNvGraphicFramePr>
            <a:graphicFrameLocks noGrp="1"/>
          </p:cNvGraphicFramePr>
          <p:nvPr>
            <p:ph idx="1"/>
            <p:extLst>
              <p:ext uri="{D42A27DB-BD31-4B8C-83A1-F6EECF244321}">
                <p14:modId xmlns:p14="http://schemas.microsoft.com/office/powerpoint/2010/main" val="1983400874"/>
              </p:ext>
            </p:extLst>
          </p:nvPr>
        </p:nvGraphicFramePr>
        <p:xfrm>
          <a:off x="0" y="984002"/>
          <a:ext cx="12192000" cy="5596999"/>
        </p:xfrm>
        <a:graphic>
          <a:graphicData uri="http://schemas.openxmlformats.org/drawingml/2006/table">
            <a:tbl>
              <a:tblPr firstRow="1" bandRow="1">
                <a:tableStyleId>{5C22544A-7EE6-4342-B048-85BDC9FD1C3A}</a:tableStyleId>
              </a:tblPr>
              <a:tblGrid>
                <a:gridCol w="3892804">
                  <a:extLst>
                    <a:ext uri="{9D8B030D-6E8A-4147-A177-3AD203B41FA5}">
                      <a16:colId xmlns:a16="http://schemas.microsoft.com/office/drawing/2014/main" val="3459748944"/>
                    </a:ext>
                  </a:extLst>
                </a:gridCol>
                <a:gridCol w="4233107">
                  <a:extLst>
                    <a:ext uri="{9D8B030D-6E8A-4147-A177-3AD203B41FA5}">
                      <a16:colId xmlns:a16="http://schemas.microsoft.com/office/drawing/2014/main" val="667821072"/>
                    </a:ext>
                  </a:extLst>
                </a:gridCol>
                <a:gridCol w="4066089">
                  <a:extLst>
                    <a:ext uri="{9D8B030D-6E8A-4147-A177-3AD203B41FA5}">
                      <a16:colId xmlns:a16="http://schemas.microsoft.com/office/drawing/2014/main" val="71475840"/>
                    </a:ext>
                  </a:extLst>
                </a:gridCol>
              </a:tblGrid>
              <a:tr h="410213">
                <a:tc>
                  <a:txBody>
                    <a:bodyPr/>
                    <a:lstStyle/>
                    <a:p>
                      <a:r>
                        <a:rPr lang="en-GB">
                          <a:solidFill>
                            <a:schemeClr val="bg1"/>
                          </a:solidFill>
                          <a:latin typeface="Arial"/>
                          <a:cs typeface="Arial"/>
                        </a:rPr>
                        <a:t>National Deliverable </a:t>
                      </a:r>
                    </a:p>
                  </a:txBody>
                  <a:tcPr/>
                </a:tc>
                <a:tc>
                  <a:txBody>
                    <a:bodyPr/>
                    <a:lstStyle/>
                    <a:p>
                      <a:r>
                        <a:rPr lang="en-GB">
                          <a:solidFill>
                            <a:schemeClr val="bg1"/>
                          </a:solidFill>
                          <a:latin typeface="Arial"/>
                          <a:cs typeface="Arial"/>
                        </a:rPr>
                        <a:t>Current Position </a:t>
                      </a:r>
                    </a:p>
                  </a:txBody>
                  <a:tcPr/>
                </a:tc>
                <a:tc>
                  <a:txBody>
                    <a:bodyPr/>
                    <a:lstStyle/>
                    <a:p>
                      <a:r>
                        <a:rPr lang="en-GB">
                          <a:solidFill>
                            <a:schemeClr val="bg1"/>
                          </a:solidFill>
                          <a:latin typeface="Arial"/>
                          <a:cs typeface="Arial"/>
                        </a:rPr>
                        <a:t>Plans for Improvement </a:t>
                      </a:r>
                    </a:p>
                  </a:txBody>
                  <a:tcPr/>
                </a:tc>
                <a:extLst>
                  <a:ext uri="{0D108BD9-81ED-4DB2-BD59-A6C34878D82A}">
                    <a16:rowId xmlns:a16="http://schemas.microsoft.com/office/drawing/2014/main" val="4031544618"/>
                  </a:ext>
                </a:extLst>
              </a:tr>
              <a:tr h="5186786">
                <a:tc>
                  <a:txBody>
                    <a:bodyPr/>
                    <a:lstStyle/>
                    <a:p>
                      <a:endParaRPr lang="en-GB">
                        <a:solidFill>
                          <a:schemeClr val="tx1"/>
                        </a:solidFill>
                        <a:latin typeface="Arial"/>
                        <a:cs typeface="Arial"/>
                      </a:endParaRPr>
                    </a:p>
                  </a:txBody>
                  <a:tcPr/>
                </a:tc>
                <a:tc>
                  <a:txBody>
                    <a:bodyPr/>
                    <a:lstStyle/>
                    <a:p>
                      <a:pPr lvl="0"/>
                      <a:r>
                        <a:rPr lang="en-GB" sz="1800" b="0" kern="1200" dirty="0">
                          <a:solidFill>
                            <a:schemeClr val="dk1"/>
                          </a:solidFill>
                          <a:effectLst/>
                          <a:latin typeface="Arial"/>
                          <a:ea typeface="+mn-ea"/>
                          <a:cs typeface="+mn-cs"/>
                        </a:rPr>
                        <a:t>Herefordshire </a:t>
                      </a:r>
                      <a:r>
                        <a:rPr lang="en-GB" sz="1800" kern="1200" dirty="0">
                          <a:solidFill>
                            <a:schemeClr val="dk1"/>
                          </a:solidFill>
                          <a:effectLst/>
                          <a:latin typeface="Arial"/>
                          <a:ea typeface="+mn-ea"/>
                          <a:cs typeface="+mn-cs"/>
                        </a:rPr>
                        <a:t>recorded 45 per 100,000 and Worcestershire recorded125 per 100,000 hospital admissions for under 19s.</a:t>
                      </a:r>
                    </a:p>
                    <a:p>
                      <a:pPr lvl="1"/>
                      <a:r>
                        <a:rPr lang="en-GB" sz="1800" kern="1200" dirty="0">
                          <a:solidFill>
                            <a:schemeClr val="dk1"/>
                          </a:solidFill>
                          <a:effectLst/>
                          <a:latin typeface="Arial"/>
                          <a:ea typeface="+mn-ea"/>
                          <a:cs typeface="+mn-cs"/>
                        </a:rPr>
                        <a:t>Not statistically different to West Midlands or England </a:t>
                      </a:r>
                    </a:p>
                    <a:p>
                      <a:pPr lvl="0">
                        <a:buNone/>
                      </a:pPr>
                      <a:r>
                        <a:rPr lang="en-GB" sz="1800" u="none" kern="1200" dirty="0">
                          <a:solidFill>
                            <a:schemeClr val="dk1"/>
                          </a:solidFill>
                          <a:effectLst/>
                          <a:latin typeface="Arial"/>
                          <a:ea typeface="+mn-ea"/>
                          <a:cs typeface="+mn-cs"/>
                        </a:rPr>
                        <a:t>(Source: </a:t>
                      </a:r>
                      <a:r>
                        <a:rPr lang="en-GB" sz="1800" u="none" kern="1200" dirty="0">
                          <a:solidFill>
                            <a:schemeClr val="dk1"/>
                          </a:solidFill>
                          <a:effectLst/>
                          <a:latin typeface="Arial"/>
                          <a:ea typeface="+mn-ea"/>
                          <a:cs typeface="+mn-cs"/>
                          <a:hlinkClick r:id="rId2"/>
                        </a:rPr>
                        <a:t>Fingertips</a:t>
                      </a:r>
                      <a:r>
                        <a:rPr lang="en-GB" sz="1800" u="none" kern="1200" dirty="0">
                          <a:solidFill>
                            <a:schemeClr val="dk1"/>
                          </a:solidFill>
                          <a:effectLst/>
                          <a:latin typeface="Arial"/>
                          <a:ea typeface="+mn-ea"/>
                          <a:cs typeface="+mn-cs"/>
                        </a:rPr>
                        <a:t> 2022/23, data will be updated as it becomes available)</a:t>
                      </a:r>
                    </a:p>
                    <a:p>
                      <a:pPr lvl="0">
                        <a:buNone/>
                      </a:pPr>
                      <a:endParaRPr lang="en-GB" sz="1800" u="none" kern="1200" dirty="0">
                        <a:solidFill>
                          <a:schemeClr val="dk1"/>
                        </a:solidFill>
                        <a:effectLst/>
                        <a:latin typeface="Arial"/>
                        <a:ea typeface="+mn-ea"/>
                        <a:cs typeface="+mn-cs"/>
                      </a:endParaRPr>
                    </a:p>
                    <a:p>
                      <a:pPr lvl="0">
                        <a:buNone/>
                      </a:pPr>
                      <a:endParaRPr lang="en-GB" sz="1800" u="none" kern="1200" dirty="0">
                        <a:solidFill>
                          <a:schemeClr val="dk1"/>
                        </a:solidFill>
                        <a:effectLst/>
                        <a:latin typeface="Arial"/>
                        <a:ea typeface="+mn-ea"/>
                        <a:cs typeface="+mn-cs"/>
                      </a:endParaRPr>
                    </a:p>
                    <a:p>
                      <a:pPr lvl="0">
                        <a:buNone/>
                      </a:pPr>
                      <a:r>
                        <a:rPr lang="en-US" sz="1800" u="none" dirty="0">
                          <a:latin typeface="Arial"/>
                        </a:rPr>
                        <a:t>Asthma A&amp;E Attendance</a:t>
                      </a:r>
                    </a:p>
                  </a:txBody>
                  <a:tcPr/>
                </a:tc>
                <a:tc>
                  <a:txBody>
                    <a:bodyPr/>
                    <a:lstStyle/>
                    <a:p>
                      <a:pPr marL="0" lvl="0" indent="0" algn="l">
                        <a:lnSpc>
                          <a:spcPct val="100000"/>
                        </a:lnSpc>
                        <a:buNone/>
                      </a:pPr>
                      <a:r>
                        <a:rPr lang="en-GB" sz="1800" b="0" i="0" u="none" strike="noStrike" baseline="0" noProof="0" dirty="0">
                          <a:solidFill>
                            <a:srgbClr val="000000"/>
                          </a:solidFill>
                          <a:latin typeface="Arial"/>
                        </a:rPr>
                        <a:t>Asthma training to be delivered in schools in Herefordshire. Asthma policy being developed to support schools.</a:t>
                      </a:r>
                      <a:endParaRPr lang="en-US" sz="1800" dirty="0">
                        <a:latin typeface="Arial"/>
                      </a:endParaRPr>
                    </a:p>
                    <a:p>
                      <a:pPr marL="0" lvl="0" indent="0" algn="l">
                        <a:lnSpc>
                          <a:spcPct val="100000"/>
                        </a:lnSpc>
                        <a:buNone/>
                      </a:pPr>
                      <a:endParaRPr lang="en-GB" sz="1800" b="0" i="0" u="none" strike="noStrike" baseline="0" noProof="0" dirty="0">
                        <a:solidFill>
                          <a:srgbClr val="000000"/>
                        </a:solidFill>
                        <a:latin typeface="Arial"/>
                      </a:endParaRPr>
                    </a:p>
                    <a:p>
                      <a:pPr marL="0" lvl="0" indent="0" algn="l">
                        <a:lnSpc>
                          <a:spcPct val="100000"/>
                        </a:lnSpc>
                        <a:buNone/>
                      </a:pPr>
                      <a:r>
                        <a:rPr lang="en-GB" sz="1800" b="0" i="0" u="none" strike="noStrike" baseline="0" noProof="0" dirty="0">
                          <a:solidFill>
                            <a:srgbClr val="000000"/>
                          </a:solidFill>
                          <a:latin typeface="Arial"/>
                        </a:rPr>
                        <a:t>Working with a small number of housing associations in Worcestershire to identify CYP with asthma living in poor housing conditions which could lead to an exacerbation (pilot).</a:t>
                      </a:r>
                      <a:endParaRPr lang="en-GB" sz="1800" dirty="0">
                        <a:latin typeface="Arial"/>
                      </a:endParaRPr>
                    </a:p>
                    <a:p>
                      <a:pPr marL="0" lvl="0" indent="0" algn="l">
                        <a:lnSpc>
                          <a:spcPct val="100000"/>
                        </a:lnSpc>
                        <a:buNone/>
                      </a:pPr>
                      <a:endParaRPr lang="en-GB" sz="1800" b="0" i="0" u="none" strike="noStrike" baseline="0" noProof="0" dirty="0">
                        <a:solidFill>
                          <a:srgbClr val="000000"/>
                        </a:solidFill>
                        <a:latin typeface="Arial"/>
                      </a:endParaRPr>
                    </a:p>
                    <a:p>
                      <a:pPr marL="0" lvl="0" indent="0" algn="l">
                        <a:lnSpc>
                          <a:spcPct val="100000"/>
                        </a:lnSpc>
                        <a:buNone/>
                      </a:pPr>
                      <a:r>
                        <a:rPr lang="en-GB" sz="1800" b="0" i="0" u="none" strike="noStrike" baseline="0" noProof="0" dirty="0">
                          <a:solidFill>
                            <a:srgbClr val="000000"/>
                          </a:solidFill>
                          <a:latin typeface="Arial"/>
                        </a:rPr>
                        <a:t>Development of diagnosis in Primary Care.</a:t>
                      </a:r>
                      <a:endParaRPr lang="en-GB" sz="1800" dirty="0">
                        <a:latin typeface="Arial"/>
                      </a:endParaRPr>
                    </a:p>
                    <a:p>
                      <a:pPr lvl="0" algn="l">
                        <a:lnSpc>
                          <a:spcPct val="100000"/>
                        </a:lnSpc>
                        <a:spcBef>
                          <a:spcPts val="0"/>
                        </a:spcBef>
                        <a:spcAft>
                          <a:spcPts val="0"/>
                        </a:spcAft>
                        <a:buNone/>
                      </a:pPr>
                      <a:endParaRPr lang="en-GB" sz="1800" b="0" i="0" u="none" strike="noStrike" baseline="0" noProof="0" dirty="0">
                        <a:solidFill>
                          <a:schemeClr val="tx1"/>
                        </a:solidFill>
                        <a:latin typeface="Arial"/>
                      </a:endParaRPr>
                    </a:p>
                  </a:txBody>
                  <a:tcPr/>
                </a:tc>
                <a:extLst>
                  <a:ext uri="{0D108BD9-81ED-4DB2-BD59-A6C34878D82A}">
                    <a16:rowId xmlns:a16="http://schemas.microsoft.com/office/drawing/2014/main" val="1094362307"/>
                  </a:ext>
                </a:extLst>
              </a:tr>
            </a:tbl>
          </a:graphicData>
        </a:graphic>
      </p:graphicFrame>
      <p:sp>
        <p:nvSpPr>
          <p:cNvPr id="7" name="TextBox 6">
            <a:extLst>
              <a:ext uri="{FF2B5EF4-FFF2-40B4-BE49-F238E27FC236}">
                <a16:creationId xmlns:a16="http://schemas.microsoft.com/office/drawing/2014/main" id="{A13EACBD-D32D-EC96-749D-B589458AB6B1}"/>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3" name="Picture 2">
            <a:extLst>
              <a:ext uri="{FF2B5EF4-FFF2-40B4-BE49-F238E27FC236}">
                <a16:creationId xmlns:a16="http://schemas.microsoft.com/office/drawing/2014/main" id="{C0D1D768-ACA9-5F43-15B4-AD36A5A2E7B1}"/>
              </a:ext>
            </a:extLst>
          </p:cNvPr>
          <p:cNvPicPr>
            <a:picLocks noChangeAspect="1"/>
          </p:cNvPicPr>
          <p:nvPr/>
        </p:nvPicPr>
        <p:blipFill>
          <a:blip r:embed="rId3"/>
          <a:stretch>
            <a:fillRect/>
          </a:stretch>
        </p:blipFill>
        <p:spPr>
          <a:xfrm>
            <a:off x="10117481" y="38521"/>
            <a:ext cx="2019101" cy="530014"/>
          </a:xfrm>
          <a:prstGeom prst="rect">
            <a:avLst/>
          </a:prstGeom>
        </p:spPr>
      </p:pic>
      <p:pic>
        <p:nvPicPr>
          <p:cNvPr id="8" name="Picture 7">
            <a:extLst>
              <a:ext uri="{FF2B5EF4-FFF2-40B4-BE49-F238E27FC236}">
                <a16:creationId xmlns:a16="http://schemas.microsoft.com/office/drawing/2014/main" id="{1762A19F-2F35-66A1-9F20-AE2EB11DB2E6}"/>
              </a:ext>
            </a:extLst>
          </p:cNvPr>
          <p:cNvPicPr>
            <a:picLocks noChangeAspect="1"/>
          </p:cNvPicPr>
          <p:nvPr/>
        </p:nvPicPr>
        <p:blipFill>
          <a:blip r:embed="rId4"/>
          <a:stretch>
            <a:fillRect/>
          </a:stretch>
        </p:blipFill>
        <p:spPr>
          <a:xfrm>
            <a:off x="0" y="1482634"/>
            <a:ext cx="3838381" cy="3070705"/>
          </a:xfrm>
          <a:prstGeom prst="rect">
            <a:avLst/>
          </a:prstGeom>
        </p:spPr>
      </p:pic>
      <p:pic>
        <p:nvPicPr>
          <p:cNvPr id="4" name="Picture 3" descr="A pie chart with different colored circles&#10;&#10;Description automatically generated">
            <a:extLst>
              <a:ext uri="{FF2B5EF4-FFF2-40B4-BE49-F238E27FC236}">
                <a16:creationId xmlns:a16="http://schemas.microsoft.com/office/drawing/2014/main" id="{149CF3BC-EB11-1CA6-BD09-D9B967454F2B}"/>
              </a:ext>
            </a:extLst>
          </p:cNvPr>
          <p:cNvPicPr>
            <a:picLocks noChangeAspect="1"/>
          </p:cNvPicPr>
          <p:nvPr/>
        </p:nvPicPr>
        <p:blipFill>
          <a:blip r:embed="rId5"/>
          <a:stretch>
            <a:fillRect/>
          </a:stretch>
        </p:blipFill>
        <p:spPr>
          <a:xfrm>
            <a:off x="3908178" y="3643321"/>
            <a:ext cx="4059361" cy="2811378"/>
          </a:xfrm>
          <a:prstGeom prst="rect">
            <a:avLst/>
          </a:prstGeom>
        </p:spPr>
      </p:pic>
      <p:sp>
        <p:nvSpPr>
          <p:cNvPr id="9" name="Slide Number Placeholder 8">
            <a:extLst>
              <a:ext uri="{FF2B5EF4-FFF2-40B4-BE49-F238E27FC236}">
                <a16:creationId xmlns:a16="http://schemas.microsoft.com/office/drawing/2014/main" id="{84FFFB31-4CB3-C1BB-E35A-979C7ECBD38B}"/>
              </a:ext>
            </a:extLst>
          </p:cNvPr>
          <p:cNvSpPr>
            <a:spLocks noGrp="1"/>
          </p:cNvSpPr>
          <p:nvPr>
            <p:ph type="sldNum" sz="quarter" idx="12"/>
          </p:nvPr>
        </p:nvSpPr>
        <p:spPr/>
        <p:txBody>
          <a:bodyPr/>
          <a:lstStyle/>
          <a:p>
            <a:fld id="{90B30DD5-1EF8-48BF-BC70-8C78D8C5415C}" type="slidenum">
              <a:rPr lang="en-GB" smtClean="0"/>
              <a:t>28</a:t>
            </a:fld>
            <a:endParaRPr lang="en-GB"/>
          </a:p>
        </p:txBody>
      </p:sp>
    </p:spTree>
    <p:extLst>
      <p:ext uri="{BB962C8B-B14F-4D97-AF65-F5344CB8AC3E}">
        <p14:creationId xmlns:p14="http://schemas.microsoft.com/office/powerpoint/2010/main" val="2323417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7010F17B-7135-2BFC-562F-2956BDE8B797}"/>
              </a:ext>
            </a:extLst>
          </p:cNvPr>
          <p:cNvGraphicFramePr>
            <a:graphicFrameLocks noGrp="1"/>
          </p:cNvGraphicFramePr>
          <p:nvPr>
            <p:ph idx="1"/>
            <p:extLst>
              <p:ext uri="{D42A27DB-BD31-4B8C-83A1-F6EECF244321}">
                <p14:modId xmlns:p14="http://schemas.microsoft.com/office/powerpoint/2010/main" val="729088687"/>
              </p:ext>
            </p:extLst>
          </p:nvPr>
        </p:nvGraphicFramePr>
        <p:xfrm>
          <a:off x="15258" y="1186041"/>
          <a:ext cx="12192000" cy="5394960"/>
        </p:xfrm>
        <a:graphic>
          <a:graphicData uri="http://schemas.openxmlformats.org/drawingml/2006/table">
            <a:tbl>
              <a:tblPr firstRow="1" bandRow="1">
                <a:tableStyleId>{5C22544A-7EE6-4342-B048-85BDC9FD1C3A}</a:tableStyleId>
              </a:tblPr>
              <a:tblGrid>
                <a:gridCol w="3897068">
                  <a:extLst>
                    <a:ext uri="{9D8B030D-6E8A-4147-A177-3AD203B41FA5}">
                      <a16:colId xmlns:a16="http://schemas.microsoft.com/office/drawing/2014/main" val="3459748944"/>
                    </a:ext>
                  </a:extLst>
                </a:gridCol>
                <a:gridCol w="4230932">
                  <a:extLst>
                    <a:ext uri="{9D8B030D-6E8A-4147-A177-3AD203B41FA5}">
                      <a16:colId xmlns:a16="http://schemas.microsoft.com/office/drawing/2014/main" val="667821072"/>
                    </a:ext>
                  </a:extLst>
                </a:gridCol>
                <a:gridCol w="4064000">
                  <a:extLst>
                    <a:ext uri="{9D8B030D-6E8A-4147-A177-3AD203B41FA5}">
                      <a16:colId xmlns:a16="http://schemas.microsoft.com/office/drawing/2014/main" val="71475840"/>
                    </a:ext>
                  </a:extLst>
                </a:gridCol>
              </a:tblGrid>
              <a:tr h="346009">
                <a:tc>
                  <a:txBody>
                    <a:bodyPr/>
                    <a:lstStyle/>
                    <a:p>
                      <a:r>
                        <a:rPr lang="en-GB">
                          <a:latin typeface="Arial"/>
                          <a:cs typeface="Arial"/>
                        </a:rPr>
                        <a:t>National Deliverable </a:t>
                      </a:r>
                      <a:endParaRPr lang="en-GB">
                        <a:latin typeface="Arial" panose="020B0604020202020204" pitchFamily="34" charset="0"/>
                        <a:cs typeface="Arial" panose="020B0604020202020204" pitchFamily="34" charset="0"/>
                      </a:endParaRPr>
                    </a:p>
                  </a:txBody>
                  <a:tcPr/>
                </a:tc>
                <a:tc>
                  <a:txBody>
                    <a:bodyPr/>
                    <a:lstStyle/>
                    <a:p>
                      <a:r>
                        <a:rPr lang="en-GB">
                          <a:latin typeface="Arial"/>
                          <a:cs typeface="Arial"/>
                        </a:rPr>
                        <a:t>Current Position </a:t>
                      </a:r>
                      <a:endParaRPr lang="en-GB">
                        <a:latin typeface="Arial" panose="020B0604020202020204" pitchFamily="34" charset="0"/>
                        <a:cs typeface="Arial" panose="020B0604020202020204" pitchFamily="34" charset="0"/>
                      </a:endParaRPr>
                    </a:p>
                  </a:txBody>
                  <a:tcPr/>
                </a:tc>
                <a:tc>
                  <a:txBody>
                    <a:bodyPr/>
                    <a:lstStyle/>
                    <a:p>
                      <a:r>
                        <a:rPr lang="en-GB">
                          <a:latin typeface="Arial"/>
                          <a:cs typeface="Arial"/>
                        </a:rPr>
                        <a:t>Plans for Improvement </a:t>
                      </a:r>
                      <a:endParaRPr lang="en-GB">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31544618"/>
                  </a:ext>
                </a:extLst>
              </a:tr>
              <a:tr h="4757617">
                <a:tc>
                  <a:txBody>
                    <a:bodyPr/>
                    <a:lstStyle/>
                    <a:p>
                      <a:endParaRPr lang="en-GB">
                        <a:latin typeface="Arial" panose="020B0604020202020204" pitchFamily="34" charset="0"/>
                        <a:cs typeface="Arial" panose="020B0604020202020204" pitchFamily="34" charset="0"/>
                      </a:endParaRPr>
                    </a:p>
                  </a:txBody>
                  <a:tcPr/>
                </a:tc>
                <a:tc>
                  <a:txBody>
                    <a:bodyPr/>
                    <a:lstStyle/>
                    <a:p>
                      <a:pPr lvl="0"/>
                      <a:r>
                        <a:rPr lang="en-GB" sz="1800" b="0" kern="1200" dirty="0">
                          <a:solidFill>
                            <a:schemeClr val="dk1"/>
                          </a:solidFill>
                          <a:effectLst/>
                          <a:latin typeface="Arial"/>
                          <a:ea typeface="+mn-ea"/>
                          <a:cs typeface="+mn-cs"/>
                        </a:rPr>
                        <a:t>Worcestershire has 60 per 100,000 Herefordshire 83.4 per 100,000</a:t>
                      </a:r>
                      <a:r>
                        <a:rPr lang="en-GB" sz="1800" kern="1200" dirty="0">
                          <a:solidFill>
                            <a:schemeClr val="dk1"/>
                          </a:solidFill>
                          <a:effectLst/>
                          <a:latin typeface="Arial"/>
                          <a:ea typeface="+mn-ea"/>
                          <a:cs typeface="+mn-cs"/>
                        </a:rPr>
                        <a:t> hospital admissions for under 19s.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kern="1200" dirty="0">
                          <a:solidFill>
                            <a:schemeClr val="dk1"/>
                          </a:solidFill>
                          <a:effectLst/>
                          <a:latin typeface="Arial"/>
                          <a:ea typeface="+mn-ea"/>
                          <a:cs typeface="+mn-cs"/>
                        </a:rPr>
                        <a:t>(Source: </a:t>
                      </a:r>
                      <a:r>
                        <a:rPr lang="en-GB" sz="1800" u="none" kern="1200" dirty="0">
                          <a:solidFill>
                            <a:schemeClr val="dk1"/>
                          </a:solidFill>
                          <a:effectLst/>
                          <a:latin typeface="Arial"/>
                          <a:ea typeface="+mn-ea"/>
                          <a:cs typeface="+mn-cs"/>
                          <a:hlinkClick r:id="rId2"/>
                        </a:rPr>
                        <a:t>Fingertips</a:t>
                      </a:r>
                      <a:r>
                        <a:rPr lang="en-GB" sz="1800" u="none" kern="1200" dirty="0">
                          <a:solidFill>
                            <a:schemeClr val="dk1"/>
                          </a:solidFill>
                          <a:effectLst/>
                          <a:latin typeface="Arial"/>
                          <a:ea typeface="+mn-ea"/>
                          <a:cs typeface="+mn-cs"/>
                        </a:rPr>
                        <a:t> 2022/23, data will be updated as it becomes available)</a:t>
                      </a:r>
                    </a:p>
                    <a:p>
                      <a:pPr marL="0" marR="0" lvl="0" indent="0" algn="l" defTabSz="914400">
                        <a:lnSpc>
                          <a:spcPct val="100000"/>
                        </a:lnSpc>
                        <a:spcBef>
                          <a:spcPts val="0"/>
                        </a:spcBef>
                        <a:spcAft>
                          <a:spcPts val="0"/>
                        </a:spcAft>
                        <a:buClrTx/>
                        <a:buSzTx/>
                        <a:buFontTx/>
                        <a:buNone/>
                        <a:tabLst/>
                        <a:defRPr/>
                      </a:pPr>
                      <a:endParaRPr lang="en-GB" sz="1800" u="none" kern="1200" dirty="0">
                        <a:solidFill>
                          <a:srgbClr val="FF0000"/>
                        </a:solidFill>
                        <a:effectLst/>
                        <a:latin typeface="Arial"/>
                        <a:ea typeface="+mn-ea"/>
                        <a:cs typeface="+mn-cs"/>
                      </a:endParaRPr>
                    </a:p>
                    <a:p>
                      <a:pPr marL="0" marR="0" lvl="0" indent="0" algn="l" defTabSz="914400">
                        <a:lnSpc>
                          <a:spcPct val="100000"/>
                        </a:lnSpc>
                        <a:spcBef>
                          <a:spcPts val="0"/>
                        </a:spcBef>
                        <a:spcAft>
                          <a:spcPts val="0"/>
                        </a:spcAft>
                        <a:buClrTx/>
                        <a:buSzTx/>
                        <a:buFontTx/>
                        <a:buNone/>
                        <a:tabLst/>
                        <a:defRPr/>
                      </a:pPr>
                      <a:r>
                        <a:rPr lang="en-GB" sz="1800" u="none" kern="1200" dirty="0">
                          <a:solidFill>
                            <a:srgbClr val="FF0000"/>
                          </a:solidFill>
                          <a:effectLst/>
                          <a:latin typeface="Arial"/>
                          <a:ea typeface="+mn-ea"/>
                          <a:cs typeface="+mn-cs"/>
                        </a:rPr>
                        <a:t> </a:t>
                      </a:r>
                      <a:endParaRPr lang="en-GB" sz="1800" u="none" kern="1200" dirty="0">
                        <a:solidFill>
                          <a:schemeClr val="tx1"/>
                        </a:solidFill>
                        <a:effectLst/>
                        <a:latin typeface="Arial"/>
                        <a:ea typeface="+mn-ea"/>
                        <a:cs typeface="Arial"/>
                      </a:endParaRPr>
                    </a:p>
                    <a:p>
                      <a:pPr marL="0" lvl="0" indent="0" algn="l">
                        <a:lnSpc>
                          <a:spcPct val="100000"/>
                        </a:lnSpc>
                        <a:spcBef>
                          <a:spcPts val="0"/>
                        </a:spcBef>
                        <a:spcAft>
                          <a:spcPts val="0"/>
                        </a:spcAft>
                        <a:buNone/>
                      </a:pPr>
                      <a:r>
                        <a:rPr lang="en-GB" sz="1800" b="0" i="0" u="none" strike="noStrike" kern="1200" noProof="0" dirty="0">
                          <a:solidFill>
                            <a:schemeClr val="dk1"/>
                          </a:solidFill>
                          <a:effectLst/>
                          <a:latin typeface="Arial"/>
                        </a:rPr>
                        <a:t>Acute trusts continue to provide access to continuous glucose monitoring and pump therapy for any child living with T1 diabetes. </a:t>
                      </a:r>
                      <a:endParaRPr lang="en-GB" sz="1800" dirty="0">
                        <a:latin typeface="Arial"/>
                      </a:endParaRPr>
                    </a:p>
                    <a:p>
                      <a:pPr marL="0" lvl="0" indent="0" algn="l">
                        <a:lnSpc>
                          <a:spcPct val="100000"/>
                        </a:lnSpc>
                        <a:spcBef>
                          <a:spcPts val="0"/>
                        </a:spcBef>
                        <a:spcAft>
                          <a:spcPts val="0"/>
                        </a:spcAft>
                        <a:buNone/>
                      </a:pPr>
                      <a:endParaRPr lang="en-GB" sz="1800" b="0" i="0" u="none" strike="noStrike" kern="1200" noProof="0" dirty="0">
                        <a:solidFill>
                          <a:schemeClr val="dk1"/>
                        </a:solidFill>
                        <a:effectLst/>
                        <a:latin typeface="Arial"/>
                      </a:endParaRPr>
                    </a:p>
                    <a:p>
                      <a:pPr marL="0" lvl="0" indent="0" algn="l">
                        <a:lnSpc>
                          <a:spcPct val="100000"/>
                        </a:lnSpc>
                        <a:buNone/>
                      </a:pPr>
                      <a:r>
                        <a:rPr lang="en-GB" sz="1800" b="0" i="0" u="none" strike="noStrike" kern="1200" baseline="0" noProof="0" dirty="0">
                          <a:solidFill>
                            <a:srgbClr val="000000"/>
                          </a:solidFill>
                          <a:effectLst/>
                          <a:latin typeface="Arial"/>
                        </a:rPr>
                        <a:t>Delivery of pilot youth worker service in Herefordshire to support wellbeing needs of YP living with T1 diabetes. Signposting to activities and third party support within Herefordshire.</a:t>
                      </a:r>
                      <a:endParaRPr lang="en-GB" sz="1800" dirty="0">
                        <a:latin typeface="Arial"/>
                      </a:endParaRPr>
                    </a:p>
                    <a:p>
                      <a:pPr marL="0" marR="0" lvl="0" indent="0" algn="l">
                        <a:lnSpc>
                          <a:spcPct val="100000"/>
                        </a:lnSpc>
                        <a:spcBef>
                          <a:spcPts val="0"/>
                        </a:spcBef>
                        <a:spcAft>
                          <a:spcPts val="0"/>
                        </a:spcAft>
                        <a:buClrTx/>
                        <a:buSzTx/>
                        <a:buFontTx/>
                        <a:buNone/>
                      </a:pPr>
                      <a:endParaRPr lang="en-GB" sz="1800" u="none" kern="1200" dirty="0">
                        <a:solidFill>
                          <a:schemeClr val="dk1"/>
                        </a:solidFill>
                        <a:effectLst/>
                        <a:latin typeface="Arial"/>
                        <a:ea typeface="+mn-ea"/>
                        <a:cs typeface="+mn-cs"/>
                      </a:endParaRPr>
                    </a:p>
                  </a:txBody>
                  <a:tcPr/>
                </a:tc>
                <a:tc>
                  <a:txBody>
                    <a:bodyPr/>
                    <a:lstStyle/>
                    <a:p>
                      <a:pPr marL="0" lvl="0" indent="0" algn="l">
                        <a:lnSpc>
                          <a:spcPct val="100000"/>
                        </a:lnSpc>
                        <a:buNone/>
                      </a:pPr>
                      <a:r>
                        <a:rPr lang="en-GB" sz="1800" b="0" i="0" u="none" strike="noStrike" baseline="0" noProof="0" dirty="0">
                          <a:solidFill>
                            <a:schemeClr val="tx1"/>
                          </a:solidFill>
                          <a:latin typeface="Arial"/>
                        </a:rPr>
                        <a:t>Provision of training in primary care to ensure early access to diagnosis for any child who displays symptoms of T1 diabetes.</a:t>
                      </a:r>
                      <a:endParaRPr lang="en-US" sz="1800" dirty="0">
                        <a:solidFill>
                          <a:schemeClr val="tx1"/>
                        </a:solidFill>
                        <a:latin typeface="Arial"/>
                      </a:endParaRPr>
                    </a:p>
                    <a:p>
                      <a:pPr marL="0" lvl="0" indent="0" algn="l">
                        <a:lnSpc>
                          <a:spcPct val="100000"/>
                        </a:lnSpc>
                        <a:buNone/>
                      </a:pPr>
                      <a:r>
                        <a:rPr lang="en-GB" sz="1800" b="0" i="0" u="none" strike="noStrike" baseline="0" noProof="0" dirty="0">
                          <a:solidFill>
                            <a:schemeClr val="tx1"/>
                          </a:solidFill>
                          <a:latin typeface="Arial"/>
                        </a:rPr>
                        <a:t>Promotion of T1 diabetes symptoms in all schools.</a:t>
                      </a:r>
                      <a:endParaRPr lang="en-GB" sz="1800" dirty="0">
                        <a:solidFill>
                          <a:schemeClr val="tx1"/>
                        </a:solidFill>
                        <a:latin typeface="Arial"/>
                      </a:endParaRPr>
                    </a:p>
                    <a:p>
                      <a:pPr lvl="0">
                        <a:buNone/>
                      </a:pPr>
                      <a:endParaRPr lang="en-GB" sz="1800" dirty="0">
                        <a:solidFill>
                          <a:srgbClr val="FF0000"/>
                        </a:solidFill>
                        <a:latin typeface="Arial"/>
                        <a:cs typeface="Arial"/>
                      </a:endParaRPr>
                    </a:p>
                  </a:txBody>
                  <a:tcPr/>
                </a:tc>
                <a:extLst>
                  <a:ext uri="{0D108BD9-81ED-4DB2-BD59-A6C34878D82A}">
                    <a16:rowId xmlns:a16="http://schemas.microsoft.com/office/drawing/2014/main" val="2848495593"/>
                  </a:ext>
                </a:extLst>
              </a:tr>
            </a:tbl>
          </a:graphicData>
        </a:graphic>
      </p:graphicFrame>
      <p:sp>
        <p:nvSpPr>
          <p:cNvPr id="7" name="TextBox 6">
            <a:extLst>
              <a:ext uri="{FF2B5EF4-FFF2-40B4-BE49-F238E27FC236}">
                <a16:creationId xmlns:a16="http://schemas.microsoft.com/office/drawing/2014/main" id="{A13EACBD-D32D-EC96-749D-B589458AB6B1}"/>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5" name="Picture 4">
            <a:extLst>
              <a:ext uri="{FF2B5EF4-FFF2-40B4-BE49-F238E27FC236}">
                <a16:creationId xmlns:a16="http://schemas.microsoft.com/office/drawing/2014/main" id="{8DFBBE0B-F6FE-2EB2-DB59-E631D2BFF734}"/>
              </a:ext>
            </a:extLst>
          </p:cNvPr>
          <p:cNvPicPr>
            <a:picLocks noChangeAspect="1"/>
          </p:cNvPicPr>
          <p:nvPr/>
        </p:nvPicPr>
        <p:blipFill>
          <a:blip r:embed="rId3"/>
          <a:stretch>
            <a:fillRect/>
          </a:stretch>
        </p:blipFill>
        <p:spPr>
          <a:xfrm>
            <a:off x="10117481" y="38521"/>
            <a:ext cx="2019101" cy="530014"/>
          </a:xfrm>
          <a:prstGeom prst="rect">
            <a:avLst/>
          </a:prstGeom>
        </p:spPr>
      </p:pic>
      <p:pic>
        <p:nvPicPr>
          <p:cNvPr id="10" name="Picture 9">
            <a:extLst>
              <a:ext uri="{FF2B5EF4-FFF2-40B4-BE49-F238E27FC236}">
                <a16:creationId xmlns:a16="http://schemas.microsoft.com/office/drawing/2014/main" id="{BC6D71DA-44EF-5476-2F4F-E898FBC9CC33}"/>
              </a:ext>
            </a:extLst>
          </p:cNvPr>
          <p:cNvPicPr>
            <a:picLocks noChangeAspect="1"/>
          </p:cNvPicPr>
          <p:nvPr/>
        </p:nvPicPr>
        <p:blipFill>
          <a:blip r:embed="rId4"/>
          <a:stretch>
            <a:fillRect/>
          </a:stretch>
        </p:blipFill>
        <p:spPr>
          <a:xfrm>
            <a:off x="15258" y="1548135"/>
            <a:ext cx="3869928" cy="3587572"/>
          </a:xfrm>
          <a:prstGeom prst="rect">
            <a:avLst/>
          </a:prstGeom>
        </p:spPr>
      </p:pic>
      <p:sp>
        <p:nvSpPr>
          <p:cNvPr id="9" name="Title 1">
            <a:extLst>
              <a:ext uri="{FF2B5EF4-FFF2-40B4-BE49-F238E27FC236}">
                <a16:creationId xmlns:a16="http://schemas.microsoft.com/office/drawing/2014/main" id="{D144C61A-7CDD-7F26-6DC4-CF6FB3B23A47}"/>
              </a:ext>
            </a:extLst>
          </p:cNvPr>
          <p:cNvSpPr>
            <a:spLocks noGrp="1"/>
          </p:cNvSpPr>
          <p:nvPr>
            <p:ph type="title"/>
          </p:nvPr>
        </p:nvSpPr>
        <p:spPr>
          <a:xfrm>
            <a:off x="0" y="32250"/>
            <a:ext cx="10117150" cy="951752"/>
          </a:xfrm>
        </p:spPr>
        <p:txBody>
          <a:bodyPr>
            <a:normAutofit/>
          </a:bodyPr>
          <a:lstStyle/>
          <a:p>
            <a:r>
              <a:rPr lang="en-GB" sz="2800"/>
              <a:t>5 Key Clinical Areas of CYP Health Inequalities: Diabetes </a:t>
            </a:r>
          </a:p>
        </p:txBody>
      </p:sp>
      <p:sp>
        <p:nvSpPr>
          <p:cNvPr id="12" name="Slide Number Placeholder 11">
            <a:extLst>
              <a:ext uri="{FF2B5EF4-FFF2-40B4-BE49-F238E27FC236}">
                <a16:creationId xmlns:a16="http://schemas.microsoft.com/office/drawing/2014/main" id="{6AE6DA7B-340D-751A-790C-D6C0F0159D46}"/>
              </a:ext>
            </a:extLst>
          </p:cNvPr>
          <p:cNvSpPr>
            <a:spLocks noGrp="1"/>
          </p:cNvSpPr>
          <p:nvPr>
            <p:ph type="sldNum" sz="quarter" idx="12"/>
          </p:nvPr>
        </p:nvSpPr>
        <p:spPr/>
        <p:txBody>
          <a:bodyPr/>
          <a:lstStyle/>
          <a:p>
            <a:fld id="{90B30DD5-1EF8-48BF-BC70-8C78D8C5415C}" type="slidenum">
              <a:rPr lang="en-GB" smtClean="0"/>
              <a:t>29</a:t>
            </a:fld>
            <a:endParaRPr lang="en-GB"/>
          </a:p>
        </p:txBody>
      </p:sp>
    </p:spTree>
    <p:extLst>
      <p:ext uri="{BB962C8B-B14F-4D97-AF65-F5344CB8AC3E}">
        <p14:creationId xmlns:p14="http://schemas.microsoft.com/office/powerpoint/2010/main" val="809607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88D2B-BDCC-EE72-D145-B4A0D3934C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C6D42F-0B02-26D9-167C-E4DAFDE8E2C3}"/>
              </a:ext>
            </a:extLst>
          </p:cNvPr>
          <p:cNvSpPr>
            <a:spLocks noGrp="1"/>
          </p:cNvSpPr>
          <p:nvPr>
            <p:ph type="ctrTitle"/>
          </p:nvPr>
        </p:nvSpPr>
        <p:spPr>
          <a:xfrm>
            <a:off x="317500" y="568535"/>
            <a:ext cx="11667766" cy="702181"/>
          </a:xfrm>
        </p:spPr>
        <p:txBody>
          <a:bodyPr>
            <a:noAutofit/>
          </a:bodyPr>
          <a:lstStyle/>
          <a:p>
            <a:pPr>
              <a:lnSpc>
                <a:spcPct val="100000"/>
              </a:lnSpc>
            </a:pPr>
            <a:r>
              <a:rPr lang="en-GB" sz="1800" b="1" dirty="0"/>
              <a:t>This pack provides Herefordshire and Worcestershire information within the context of the national CORE20PLUS5 </a:t>
            </a:r>
            <a:r>
              <a:rPr lang="en-GB" sz="1800" dirty="0"/>
              <a:t>f</a:t>
            </a:r>
            <a:r>
              <a:rPr lang="en-GB" sz="1800" b="1" dirty="0"/>
              <a:t>ramework for Children and Young People (CYP). </a:t>
            </a:r>
          </a:p>
        </p:txBody>
      </p:sp>
      <p:pic>
        <p:nvPicPr>
          <p:cNvPr id="5" name="Picture 4">
            <a:extLst>
              <a:ext uri="{FF2B5EF4-FFF2-40B4-BE49-F238E27FC236}">
                <a16:creationId xmlns:a16="http://schemas.microsoft.com/office/drawing/2014/main" id="{18B349DA-2E17-A84E-E367-BC0BFD6359D8}"/>
              </a:ext>
            </a:extLst>
          </p:cNvPr>
          <p:cNvPicPr>
            <a:picLocks noChangeAspect="1"/>
          </p:cNvPicPr>
          <p:nvPr/>
        </p:nvPicPr>
        <p:blipFill>
          <a:blip r:embed="rId3"/>
          <a:stretch>
            <a:fillRect/>
          </a:stretch>
        </p:blipFill>
        <p:spPr>
          <a:xfrm>
            <a:off x="10117481" y="38521"/>
            <a:ext cx="2019101" cy="530014"/>
          </a:xfrm>
          <a:prstGeom prst="rect">
            <a:avLst/>
          </a:prstGeom>
        </p:spPr>
      </p:pic>
      <p:sp>
        <p:nvSpPr>
          <p:cNvPr id="3" name="TextBox 2">
            <a:extLst>
              <a:ext uri="{FF2B5EF4-FFF2-40B4-BE49-F238E27FC236}">
                <a16:creationId xmlns:a16="http://schemas.microsoft.com/office/drawing/2014/main" id="{4B0B28AB-A019-59B2-5C37-DF0C3E7863A0}"/>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sp>
        <p:nvSpPr>
          <p:cNvPr id="9" name="Title 1">
            <a:extLst>
              <a:ext uri="{FF2B5EF4-FFF2-40B4-BE49-F238E27FC236}">
                <a16:creationId xmlns:a16="http://schemas.microsoft.com/office/drawing/2014/main" id="{BB262457-CF8B-F851-94C0-74DAD7C04BE1}"/>
              </a:ext>
            </a:extLst>
          </p:cNvPr>
          <p:cNvSpPr txBox="1">
            <a:spLocks/>
          </p:cNvSpPr>
          <p:nvPr/>
        </p:nvSpPr>
        <p:spPr>
          <a:xfrm>
            <a:off x="317498" y="78700"/>
            <a:ext cx="11008221" cy="5779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a:lstStyle>
          <a:p>
            <a:r>
              <a:rPr lang="en-US" sz="2800" dirty="0">
                <a:latin typeface="Arial"/>
                <a:cs typeface="Arial"/>
              </a:rPr>
              <a:t>Purpose: </a:t>
            </a:r>
            <a:endParaRPr lang="en-US" sz="2800" dirty="0"/>
          </a:p>
        </p:txBody>
      </p:sp>
      <p:sp>
        <p:nvSpPr>
          <p:cNvPr id="10" name="Title 1">
            <a:extLst>
              <a:ext uri="{FF2B5EF4-FFF2-40B4-BE49-F238E27FC236}">
                <a16:creationId xmlns:a16="http://schemas.microsoft.com/office/drawing/2014/main" id="{74817CE1-DE72-0CBD-7164-447470126FA7}"/>
              </a:ext>
            </a:extLst>
          </p:cNvPr>
          <p:cNvSpPr txBox="1">
            <a:spLocks/>
          </p:cNvSpPr>
          <p:nvPr/>
        </p:nvSpPr>
        <p:spPr>
          <a:xfrm>
            <a:off x="9843714" y="1322686"/>
            <a:ext cx="2141551" cy="5206344"/>
          </a:xfrm>
          <a:prstGeom prst="rect">
            <a:avLst/>
          </a:prstGeom>
          <a:ln>
            <a:solidFill>
              <a:srgbClr val="0072BC"/>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rgbClr val="0072BC"/>
                </a:solidFill>
                <a:latin typeface="Arial" panose="020B0604020202020204" pitchFamily="34" charset="0"/>
                <a:ea typeface="+mj-ea"/>
                <a:cs typeface="Arial" panose="020B0604020202020204" pitchFamily="34" charset="0"/>
              </a:defRPr>
            </a:lvl1pPr>
          </a:lstStyle>
          <a:p>
            <a:endParaRPr lang="en-GB" sz="1800" b="0"/>
          </a:p>
          <a:p>
            <a:r>
              <a:rPr lang="en-GB" sz="1800" b="0"/>
              <a:t>Please use the information in this pack to identify where to focus efforts when undertaking targeted work. </a:t>
            </a:r>
          </a:p>
          <a:p>
            <a:endParaRPr lang="en-GB" sz="1800" b="0"/>
          </a:p>
          <a:p>
            <a:r>
              <a:rPr lang="en-GB" sz="1800" b="0"/>
              <a:t>As a system</a:t>
            </a:r>
            <a:r>
              <a:rPr lang="en-GB" sz="1800" b="0" dirty="0"/>
              <a:t>,</a:t>
            </a:r>
            <a:r>
              <a:rPr lang="en-GB" sz="1800" b="0"/>
              <a:t> if we all target our efforts to areas and groups experiencing the greatest inequalities, collectively we can have a greater impact.  </a:t>
            </a:r>
          </a:p>
        </p:txBody>
      </p:sp>
      <p:pic>
        <p:nvPicPr>
          <p:cNvPr id="6" name="Picture 5" descr="A poster with text and images&#10;&#10;Description automatically generated">
            <a:extLst>
              <a:ext uri="{FF2B5EF4-FFF2-40B4-BE49-F238E27FC236}">
                <a16:creationId xmlns:a16="http://schemas.microsoft.com/office/drawing/2014/main" id="{54EDFE54-96FC-9DEB-78AC-F877693AA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499" y="1294709"/>
            <a:ext cx="9355199" cy="5262298"/>
          </a:xfrm>
          <a:prstGeom prst="rect">
            <a:avLst/>
          </a:prstGeom>
        </p:spPr>
      </p:pic>
      <p:sp>
        <p:nvSpPr>
          <p:cNvPr id="7" name="Slide Number Placeholder 6">
            <a:extLst>
              <a:ext uri="{FF2B5EF4-FFF2-40B4-BE49-F238E27FC236}">
                <a16:creationId xmlns:a16="http://schemas.microsoft.com/office/drawing/2014/main" id="{9CFC2D63-86FF-96DD-C3F2-B045FD410A20}"/>
              </a:ext>
            </a:extLst>
          </p:cNvPr>
          <p:cNvSpPr>
            <a:spLocks noGrp="1"/>
          </p:cNvSpPr>
          <p:nvPr>
            <p:ph type="sldNum" sz="quarter" idx="12"/>
          </p:nvPr>
        </p:nvSpPr>
        <p:spPr/>
        <p:txBody>
          <a:bodyPr/>
          <a:lstStyle/>
          <a:p>
            <a:fld id="{90B30DD5-1EF8-48BF-BC70-8C78D8C5415C}" type="slidenum">
              <a:rPr lang="en-GB" smtClean="0"/>
              <a:pPr/>
              <a:t>3</a:t>
            </a:fld>
            <a:endParaRPr lang="en-GB" sz="1100"/>
          </a:p>
        </p:txBody>
      </p:sp>
    </p:spTree>
    <p:extLst>
      <p:ext uri="{BB962C8B-B14F-4D97-AF65-F5344CB8AC3E}">
        <p14:creationId xmlns:p14="http://schemas.microsoft.com/office/powerpoint/2010/main" val="784611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7010F17B-7135-2BFC-562F-2956BDE8B797}"/>
              </a:ext>
            </a:extLst>
          </p:cNvPr>
          <p:cNvGraphicFramePr>
            <a:graphicFrameLocks noGrp="1"/>
          </p:cNvGraphicFramePr>
          <p:nvPr>
            <p:ph idx="1"/>
            <p:extLst>
              <p:ext uri="{D42A27DB-BD31-4B8C-83A1-F6EECF244321}">
                <p14:modId xmlns:p14="http://schemas.microsoft.com/office/powerpoint/2010/main" val="2542124238"/>
              </p:ext>
            </p:extLst>
          </p:nvPr>
        </p:nvGraphicFramePr>
        <p:xfrm>
          <a:off x="11430" y="1169581"/>
          <a:ext cx="12192695" cy="5380754"/>
        </p:xfrm>
        <a:graphic>
          <a:graphicData uri="http://schemas.openxmlformats.org/drawingml/2006/table">
            <a:tbl>
              <a:tblPr firstRow="1" bandRow="1">
                <a:tableStyleId>{5C22544A-7EE6-4342-B048-85BDC9FD1C3A}</a:tableStyleId>
              </a:tblPr>
              <a:tblGrid>
                <a:gridCol w="3590226">
                  <a:extLst>
                    <a:ext uri="{9D8B030D-6E8A-4147-A177-3AD203B41FA5}">
                      <a16:colId xmlns:a16="http://schemas.microsoft.com/office/drawing/2014/main" val="3459748944"/>
                    </a:ext>
                  </a:extLst>
                </a:gridCol>
                <a:gridCol w="4538239">
                  <a:extLst>
                    <a:ext uri="{9D8B030D-6E8A-4147-A177-3AD203B41FA5}">
                      <a16:colId xmlns:a16="http://schemas.microsoft.com/office/drawing/2014/main" val="667821072"/>
                    </a:ext>
                  </a:extLst>
                </a:gridCol>
                <a:gridCol w="4064230">
                  <a:extLst>
                    <a:ext uri="{9D8B030D-6E8A-4147-A177-3AD203B41FA5}">
                      <a16:colId xmlns:a16="http://schemas.microsoft.com/office/drawing/2014/main" val="71475840"/>
                    </a:ext>
                  </a:extLst>
                </a:gridCol>
              </a:tblGrid>
              <a:tr h="382772">
                <a:tc>
                  <a:txBody>
                    <a:bodyPr/>
                    <a:lstStyle/>
                    <a:p>
                      <a:r>
                        <a:rPr lang="en-GB" sz="1800">
                          <a:latin typeface="Arial"/>
                          <a:cs typeface="Arial"/>
                        </a:rPr>
                        <a:t>National Deliverable </a:t>
                      </a:r>
                      <a:endParaRPr lang="en-GB" sz="1800" dirty="0">
                        <a:latin typeface="Arial"/>
                        <a:cs typeface="Arial"/>
                      </a:endParaRPr>
                    </a:p>
                  </a:txBody>
                  <a:tcPr/>
                </a:tc>
                <a:tc>
                  <a:txBody>
                    <a:bodyPr/>
                    <a:lstStyle/>
                    <a:p>
                      <a:r>
                        <a:rPr lang="en-GB" sz="1800">
                          <a:latin typeface="Arial"/>
                          <a:cs typeface="Arial"/>
                        </a:rPr>
                        <a:t>Current Position </a:t>
                      </a:r>
                      <a:endParaRPr lang="en-GB" sz="1800" dirty="0">
                        <a:latin typeface="Arial"/>
                        <a:cs typeface="Arial"/>
                      </a:endParaRPr>
                    </a:p>
                  </a:txBody>
                  <a:tcPr/>
                </a:tc>
                <a:tc>
                  <a:txBody>
                    <a:bodyPr/>
                    <a:lstStyle/>
                    <a:p>
                      <a:r>
                        <a:rPr lang="en-GB" sz="1800">
                          <a:latin typeface="Arial"/>
                          <a:cs typeface="Arial"/>
                        </a:rPr>
                        <a:t>Plans for Improvement </a:t>
                      </a:r>
                      <a:endParaRPr lang="en-GB" sz="1800" dirty="0">
                        <a:latin typeface="Arial"/>
                        <a:cs typeface="Arial"/>
                      </a:endParaRPr>
                    </a:p>
                  </a:txBody>
                  <a:tcPr/>
                </a:tc>
                <a:extLst>
                  <a:ext uri="{0D108BD9-81ED-4DB2-BD59-A6C34878D82A}">
                    <a16:rowId xmlns:a16="http://schemas.microsoft.com/office/drawing/2014/main" val="4031544618"/>
                  </a:ext>
                </a:extLst>
              </a:tr>
              <a:tr h="2498991">
                <a:tc>
                  <a:txBody>
                    <a:bodyPr/>
                    <a:lstStyle/>
                    <a:p>
                      <a:endParaRPr lang="en-GB" sz="1600">
                        <a:latin typeface="Arial"/>
                        <a:cs typeface="Arial"/>
                      </a:endParaRPr>
                    </a:p>
                  </a:txBody>
                  <a:tcPr/>
                </a:tc>
                <a:tc>
                  <a:txBody>
                    <a:bodyPr/>
                    <a:lstStyle/>
                    <a:p>
                      <a:pPr marL="285750" lvl="0" indent="-285750" algn="l">
                        <a:lnSpc>
                          <a:spcPct val="100000"/>
                        </a:lnSpc>
                        <a:spcBef>
                          <a:spcPts val="0"/>
                        </a:spcBef>
                        <a:spcAft>
                          <a:spcPts val="0"/>
                        </a:spcAft>
                        <a:buFont typeface="Arial"/>
                        <a:buChar char="•"/>
                      </a:pPr>
                      <a:r>
                        <a:rPr lang="en-GB" sz="1800" b="0" i="0" u="none" strike="noStrike" kern="1200" noProof="0">
                          <a:solidFill>
                            <a:schemeClr val="dk1"/>
                          </a:solidFill>
                          <a:effectLst/>
                          <a:latin typeface="Arial" panose="020B0604020202020204" pitchFamily="34" charset="0"/>
                          <a:cs typeface="Arial" panose="020B0604020202020204" pitchFamily="34" charset="0"/>
                        </a:rPr>
                        <a:t>Current recruitment of epilepsy specialist nurse in the Health and Care Trust to deliver care for CYP with complex needs.</a:t>
                      </a:r>
                      <a:endParaRPr lang="en-US" sz="1800" i="0" u="none" strike="noStrike" noProof="0">
                        <a:latin typeface="Arial" panose="020B0604020202020204" pitchFamily="34" charset="0"/>
                        <a:cs typeface="Arial" panose="020B0604020202020204" pitchFamily="34" charset="0"/>
                      </a:endParaRPr>
                    </a:p>
                    <a:p>
                      <a:pPr lvl="0">
                        <a:buNone/>
                      </a:pPr>
                      <a:endParaRPr lang="en-GB" sz="1800" b="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0" lvl="0" indent="0" algn="l">
                        <a:lnSpc>
                          <a:spcPct val="100000"/>
                        </a:lnSpc>
                        <a:buNone/>
                      </a:pPr>
                      <a:r>
                        <a:rPr lang="en-GB" sz="1800" b="0" i="0" u="none" strike="noStrike" baseline="0" noProof="0">
                          <a:solidFill>
                            <a:srgbClr val="000000"/>
                          </a:solidFill>
                          <a:latin typeface="Arial"/>
                        </a:rPr>
                        <a:t>Development of care pathways to ensure equitable access to diagnosis and referral to appropriate care for children with complex needs.</a:t>
                      </a:r>
                      <a:endParaRPr lang="en-US" sz="1800">
                        <a:latin typeface="Arial"/>
                      </a:endParaRPr>
                    </a:p>
                    <a:p>
                      <a:pPr lvl="0">
                        <a:buNone/>
                      </a:pPr>
                      <a:endParaRPr lang="en-GB" sz="1800">
                        <a:solidFill>
                          <a:schemeClr val="tx1"/>
                        </a:solidFill>
                        <a:latin typeface="Arial"/>
                        <a:cs typeface="Arial"/>
                      </a:endParaRPr>
                    </a:p>
                  </a:txBody>
                  <a:tcPr/>
                </a:tc>
                <a:extLst>
                  <a:ext uri="{0D108BD9-81ED-4DB2-BD59-A6C34878D82A}">
                    <a16:rowId xmlns:a16="http://schemas.microsoft.com/office/drawing/2014/main" val="2848495593"/>
                  </a:ext>
                </a:extLst>
              </a:tr>
              <a:tr h="2498991">
                <a:tc>
                  <a:txBody>
                    <a:bodyPr/>
                    <a:lstStyle/>
                    <a:p>
                      <a:endParaRPr lang="en-GB" sz="2000">
                        <a:latin typeface="Arial"/>
                        <a:cs typeface="Arial"/>
                      </a:endParaRPr>
                    </a:p>
                  </a:txBody>
                  <a:tcPr/>
                </a:tc>
                <a:tc>
                  <a:txBody>
                    <a:bodyPr/>
                    <a:lstStyle/>
                    <a:p>
                      <a:pPr lvl="0" algn="l">
                        <a:lnSpc>
                          <a:spcPct val="100000"/>
                        </a:lnSpc>
                        <a:spcBef>
                          <a:spcPts val="0"/>
                        </a:spcBef>
                        <a:spcAft>
                          <a:spcPts val="0"/>
                        </a:spcAft>
                        <a:buNone/>
                      </a:pPr>
                      <a:r>
                        <a:rPr lang="en-US" sz="1800" b="0" i="0" u="none" strike="noStrike" baseline="0" noProof="0">
                          <a:solidFill>
                            <a:srgbClr val="000000"/>
                          </a:solidFill>
                          <a:latin typeface="Arial" panose="020B0604020202020204" pitchFamily="34" charset="0"/>
                          <a:cs typeface="Arial" panose="020B0604020202020204" pitchFamily="34" charset="0"/>
                        </a:rPr>
                        <a:t>Delivery of youth worker pilot for Epilepsy in Herefordshire as above.</a:t>
                      </a:r>
                      <a:endParaRPr lang="en-US" sz="1800">
                        <a:latin typeface="Arial" panose="020B0604020202020204" pitchFamily="34" charset="0"/>
                        <a:cs typeface="Arial" panose="020B0604020202020204" pitchFamily="34" charset="0"/>
                      </a:endParaRPr>
                    </a:p>
                    <a:p>
                      <a:pPr lvl="0" algn="l">
                        <a:lnSpc>
                          <a:spcPct val="100000"/>
                        </a:lnSpc>
                        <a:spcBef>
                          <a:spcPts val="0"/>
                        </a:spcBef>
                        <a:spcAft>
                          <a:spcPts val="0"/>
                        </a:spcAft>
                        <a:buNone/>
                      </a:pPr>
                      <a:endParaRPr lang="en-US" sz="1800" b="0" i="0" u="none" strike="noStrike" baseline="0" noProof="0" dirty="0">
                        <a:solidFill>
                          <a:srgbClr val="000000"/>
                        </a:solidFill>
                        <a:latin typeface="Arial" panose="020B0604020202020204" pitchFamily="34" charset="0"/>
                        <a:cs typeface="Arial" panose="020B0604020202020204" pitchFamily="34" charset="0"/>
                      </a:endParaRPr>
                    </a:p>
                  </a:txBody>
                  <a:tcPr/>
                </a:tc>
                <a:tc>
                  <a:txBody>
                    <a:bodyPr/>
                    <a:lstStyle/>
                    <a:p>
                      <a:pPr marL="0" lvl="0" indent="0" algn="l">
                        <a:lnSpc>
                          <a:spcPct val="100000"/>
                        </a:lnSpc>
                        <a:buNone/>
                      </a:pPr>
                      <a:r>
                        <a:rPr lang="en-GB" sz="1800" b="0" i="0" u="none" strike="noStrike" baseline="0" noProof="0" dirty="0">
                          <a:solidFill>
                            <a:srgbClr val="000000"/>
                          </a:solidFill>
                          <a:latin typeface="Arial"/>
                        </a:rPr>
                        <a:t>Delivery of psychology service pilot in Worcestershire and Herefordshire to support mental health needs for any child living with epilepsy.</a:t>
                      </a:r>
                      <a:endParaRPr lang="en-US" sz="1800" dirty="0">
                        <a:latin typeface="Arial"/>
                      </a:endParaRPr>
                    </a:p>
                    <a:p>
                      <a:pPr lvl="0">
                        <a:buNone/>
                      </a:pPr>
                      <a:endParaRPr lang="en-GB" sz="1800" dirty="0">
                        <a:latin typeface="Arial"/>
                        <a:cs typeface="Arial"/>
                      </a:endParaRPr>
                    </a:p>
                  </a:txBody>
                  <a:tcPr/>
                </a:tc>
                <a:extLst>
                  <a:ext uri="{0D108BD9-81ED-4DB2-BD59-A6C34878D82A}">
                    <a16:rowId xmlns:a16="http://schemas.microsoft.com/office/drawing/2014/main" val="1094362307"/>
                  </a:ext>
                </a:extLst>
              </a:tr>
            </a:tbl>
          </a:graphicData>
        </a:graphic>
      </p:graphicFrame>
      <p:sp>
        <p:nvSpPr>
          <p:cNvPr id="7" name="TextBox 6">
            <a:extLst>
              <a:ext uri="{FF2B5EF4-FFF2-40B4-BE49-F238E27FC236}">
                <a16:creationId xmlns:a16="http://schemas.microsoft.com/office/drawing/2014/main" id="{A13EACBD-D32D-EC96-749D-B589458AB6B1}"/>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3" name="Picture 2">
            <a:extLst>
              <a:ext uri="{FF2B5EF4-FFF2-40B4-BE49-F238E27FC236}">
                <a16:creationId xmlns:a16="http://schemas.microsoft.com/office/drawing/2014/main" id="{FC204272-B921-10E1-A6D9-D523D1E8F684}"/>
              </a:ext>
            </a:extLst>
          </p:cNvPr>
          <p:cNvPicPr>
            <a:picLocks noChangeAspect="1"/>
          </p:cNvPicPr>
          <p:nvPr/>
        </p:nvPicPr>
        <p:blipFill>
          <a:blip r:embed="rId2"/>
          <a:stretch>
            <a:fillRect/>
          </a:stretch>
        </p:blipFill>
        <p:spPr>
          <a:xfrm>
            <a:off x="10117481" y="38521"/>
            <a:ext cx="2019101" cy="530014"/>
          </a:xfrm>
          <a:prstGeom prst="rect">
            <a:avLst/>
          </a:prstGeom>
        </p:spPr>
      </p:pic>
      <p:pic>
        <p:nvPicPr>
          <p:cNvPr id="10" name="Picture 9">
            <a:extLst>
              <a:ext uri="{FF2B5EF4-FFF2-40B4-BE49-F238E27FC236}">
                <a16:creationId xmlns:a16="http://schemas.microsoft.com/office/drawing/2014/main" id="{49DC8812-5B15-BD06-6E40-487595641FC7}"/>
              </a:ext>
            </a:extLst>
          </p:cNvPr>
          <p:cNvPicPr>
            <a:picLocks noChangeAspect="1"/>
          </p:cNvPicPr>
          <p:nvPr/>
        </p:nvPicPr>
        <p:blipFill>
          <a:blip r:embed="rId3"/>
          <a:stretch>
            <a:fillRect/>
          </a:stretch>
        </p:blipFill>
        <p:spPr>
          <a:xfrm>
            <a:off x="11430" y="1559914"/>
            <a:ext cx="3543300" cy="2664414"/>
          </a:xfrm>
          <a:prstGeom prst="rect">
            <a:avLst/>
          </a:prstGeom>
        </p:spPr>
      </p:pic>
      <p:sp>
        <p:nvSpPr>
          <p:cNvPr id="8" name="Title 1">
            <a:extLst>
              <a:ext uri="{FF2B5EF4-FFF2-40B4-BE49-F238E27FC236}">
                <a16:creationId xmlns:a16="http://schemas.microsoft.com/office/drawing/2014/main" id="{D3467C3E-D522-6253-2B63-EDD30D0EE890}"/>
              </a:ext>
            </a:extLst>
          </p:cNvPr>
          <p:cNvSpPr>
            <a:spLocks noGrp="1"/>
          </p:cNvSpPr>
          <p:nvPr>
            <p:ph type="title"/>
          </p:nvPr>
        </p:nvSpPr>
        <p:spPr>
          <a:xfrm>
            <a:off x="0" y="32250"/>
            <a:ext cx="10117150" cy="951752"/>
          </a:xfrm>
        </p:spPr>
        <p:txBody>
          <a:bodyPr>
            <a:normAutofit/>
          </a:bodyPr>
          <a:lstStyle/>
          <a:p>
            <a:r>
              <a:rPr lang="en-GB" sz="2800"/>
              <a:t>5 Key Clinical Areas of CYP Health Inequalities: Epilepsy </a:t>
            </a:r>
          </a:p>
        </p:txBody>
      </p:sp>
      <p:sp>
        <p:nvSpPr>
          <p:cNvPr id="11" name="Slide Number Placeholder 10">
            <a:extLst>
              <a:ext uri="{FF2B5EF4-FFF2-40B4-BE49-F238E27FC236}">
                <a16:creationId xmlns:a16="http://schemas.microsoft.com/office/drawing/2014/main" id="{027C4147-7DDC-FB00-08F6-FF395F613F0C}"/>
              </a:ext>
            </a:extLst>
          </p:cNvPr>
          <p:cNvSpPr>
            <a:spLocks noGrp="1"/>
          </p:cNvSpPr>
          <p:nvPr>
            <p:ph type="sldNum" sz="quarter" idx="12"/>
          </p:nvPr>
        </p:nvSpPr>
        <p:spPr/>
        <p:txBody>
          <a:bodyPr/>
          <a:lstStyle/>
          <a:p>
            <a:fld id="{90B30DD5-1EF8-48BF-BC70-8C78D8C5415C}" type="slidenum">
              <a:rPr lang="en-GB" smtClean="0"/>
              <a:t>30</a:t>
            </a:fld>
            <a:endParaRPr lang="en-GB"/>
          </a:p>
        </p:txBody>
      </p:sp>
    </p:spTree>
    <p:extLst>
      <p:ext uri="{BB962C8B-B14F-4D97-AF65-F5344CB8AC3E}">
        <p14:creationId xmlns:p14="http://schemas.microsoft.com/office/powerpoint/2010/main" val="199869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7010F17B-7135-2BFC-562F-2956BDE8B797}"/>
              </a:ext>
            </a:extLst>
          </p:cNvPr>
          <p:cNvGraphicFramePr>
            <a:graphicFrameLocks noGrp="1"/>
          </p:cNvGraphicFramePr>
          <p:nvPr>
            <p:ph idx="1"/>
            <p:extLst>
              <p:ext uri="{D42A27DB-BD31-4B8C-83A1-F6EECF244321}">
                <p14:modId xmlns:p14="http://schemas.microsoft.com/office/powerpoint/2010/main" val="1611096135"/>
              </p:ext>
            </p:extLst>
          </p:nvPr>
        </p:nvGraphicFramePr>
        <p:xfrm>
          <a:off x="2" y="931745"/>
          <a:ext cx="12191998" cy="5919236"/>
        </p:xfrm>
        <a:graphic>
          <a:graphicData uri="http://schemas.openxmlformats.org/drawingml/2006/table">
            <a:tbl>
              <a:tblPr firstRow="1" bandRow="1">
                <a:tableStyleId>{5C22544A-7EE6-4342-B048-85BDC9FD1C3A}</a:tableStyleId>
              </a:tblPr>
              <a:tblGrid>
                <a:gridCol w="2448045">
                  <a:extLst>
                    <a:ext uri="{9D8B030D-6E8A-4147-A177-3AD203B41FA5}">
                      <a16:colId xmlns:a16="http://schemas.microsoft.com/office/drawing/2014/main" val="3459748944"/>
                    </a:ext>
                  </a:extLst>
                </a:gridCol>
                <a:gridCol w="5679952">
                  <a:extLst>
                    <a:ext uri="{9D8B030D-6E8A-4147-A177-3AD203B41FA5}">
                      <a16:colId xmlns:a16="http://schemas.microsoft.com/office/drawing/2014/main" val="667821072"/>
                    </a:ext>
                  </a:extLst>
                </a:gridCol>
                <a:gridCol w="4064001">
                  <a:extLst>
                    <a:ext uri="{9D8B030D-6E8A-4147-A177-3AD203B41FA5}">
                      <a16:colId xmlns:a16="http://schemas.microsoft.com/office/drawing/2014/main" val="71475840"/>
                    </a:ext>
                  </a:extLst>
                </a:gridCol>
              </a:tblGrid>
              <a:tr h="415701">
                <a:tc>
                  <a:txBody>
                    <a:bodyPr/>
                    <a:lstStyle/>
                    <a:p>
                      <a:r>
                        <a:rPr lang="en-GB">
                          <a:latin typeface="Arial"/>
                          <a:cs typeface="Arial"/>
                        </a:rPr>
                        <a:t>National Deliverable </a:t>
                      </a:r>
                      <a:endParaRPr lang="en-GB">
                        <a:latin typeface="Arial" panose="020B0604020202020204" pitchFamily="34" charset="0"/>
                        <a:cs typeface="Arial" panose="020B0604020202020204" pitchFamily="34" charset="0"/>
                      </a:endParaRPr>
                    </a:p>
                  </a:txBody>
                  <a:tcPr/>
                </a:tc>
                <a:tc>
                  <a:txBody>
                    <a:bodyPr/>
                    <a:lstStyle/>
                    <a:p>
                      <a:r>
                        <a:rPr lang="en-GB">
                          <a:latin typeface="Arial"/>
                          <a:cs typeface="Arial"/>
                        </a:rPr>
                        <a:t>Current Position </a:t>
                      </a:r>
                      <a:endParaRPr lang="en-GB">
                        <a:latin typeface="Arial" panose="020B0604020202020204" pitchFamily="34" charset="0"/>
                        <a:cs typeface="Arial" panose="020B0604020202020204" pitchFamily="34" charset="0"/>
                      </a:endParaRPr>
                    </a:p>
                  </a:txBody>
                  <a:tcPr/>
                </a:tc>
                <a:tc>
                  <a:txBody>
                    <a:bodyPr/>
                    <a:lstStyle/>
                    <a:p>
                      <a:r>
                        <a:rPr lang="en-GB">
                          <a:latin typeface="Arial"/>
                          <a:cs typeface="Arial"/>
                        </a:rPr>
                        <a:t>Plans for Improvement </a:t>
                      </a:r>
                    </a:p>
                    <a:p>
                      <a:pPr lvl="0">
                        <a:buNone/>
                      </a:pPr>
                      <a:r>
                        <a:rPr lang="en-GB" sz="1600" b="1" i="0" u="none" strike="noStrike" baseline="0" noProof="0">
                          <a:solidFill>
                            <a:srgbClr val="FFFFFF"/>
                          </a:solidFill>
                          <a:latin typeface="Arial"/>
                        </a:rPr>
                        <a:t>ICB Dental Recovery Plan 2024-2027</a:t>
                      </a:r>
                      <a:endParaRPr lang="en-GB" sz="1600"/>
                    </a:p>
                  </a:txBody>
                  <a:tcPr/>
                </a:tc>
                <a:extLst>
                  <a:ext uri="{0D108BD9-81ED-4DB2-BD59-A6C34878D82A}">
                    <a16:rowId xmlns:a16="http://schemas.microsoft.com/office/drawing/2014/main" val="4031544618"/>
                  </a:ext>
                </a:extLst>
              </a:tr>
              <a:tr h="5309636">
                <a:tc>
                  <a:txBody>
                    <a:bodyPr/>
                    <a:lstStyle/>
                    <a:p>
                      <a:endParaRPr lang="en-GB">
                        <a:latin typeface="Arial" panose="020B0604020202020204" pitchFamily="34" charset="0"/>
                        <a:cs typeface="Arial" panose="020B0604020202020204" pitchFamily="34" charset="0"/>
                      </a:endParaRPr>
                    </a:p>
                  </a:txBody>
                  <a:tcPr/>
                </a:tc>
                <a:tc>
                  <a:txBody>
                    <a:bodyPr/>
                    <a:lstStyle/>
                    <a:p>
                      <a:r>
                        <a:rPr lang="en-GB" sz="900" kern="1200" dirty="0">
                          <a:solidFill>
                            <a:schemeClr val="dk1"/>
                          </a:solidFill>
                          <a:effectLst/>
                          <a:latin typeface="Arial"/>
                          <a:ea typeface="+mn-ea"/>
                          <a:cs typeface="Arial"/>
                        </a:rPr>
                        <a:t>Oral health data of 5 year old children can be used to identify geographic areas which have poorer oral health.  Those areas with poorer oral health should be prioritised for action to improve access to NHS primary care dentistry. People who have the greatest oral health needs live in the more deprived areas.  The more deprived areas with the lowest dental access rates should be prioritised for action to improve access to NHS primary care dentistry. </a:t>
                      </a:r>
                    </a:p>
                    <a:p>
                      <a:pPr lvl="0" algn="l">
                        <a:lnSpc>
                          <a:spcPct val="100000"/>
                        </a:lnSpc>
                        <a:spcBef>
                          <a:spcPts val="0"/>
                        </a:spcBef>
                        <a:spcAft>
                          <a:spcPts val="0"/>
                        </a:spcAft>
                        <a:buNone/>
                      </a:pPr>
                      <a:r>
                        <a:rPr lang="en-GB" sz="900" b="0" i="0" u="none" strike="noStrike" kern="1200" noProof="0" dirty="0">
                          <a:solidFill>
                            <a:schemeClr val="dk1"/>
                          </a:solidFill>
                          <a:effectLst/>
                          <a:latin typeface="Arial"/>
                          <a:cs typeface="Arial"/>
                        </a:rPr>
                        <a:t>the ICB’s main focus is to improve access to NHS dentistry, achieving pre pandemic levels. </a:t>
                      </a:r>
                      <a:endParaRPr lang="en-GB" sz="900" dirty="0">
                        <a:latin typeface="Arial"/>
                        <a:cs typeface="Arial"/>
                      </a:endParaRPr>
                    </a:p>
                    <a:p>
                      <a:pPr lvl="0" algn="l">
                        <a:lnSpc>
                          <a:spcPct val="100000"/>
                        </a:lnSpc>
                        <a:spcBef>
                          <a:spcPts val="0"/>
                        </a:spcBef>
                        <a:spcAft>
                          <a:spcPts val="0"/>
                        </a:spcAft>
                        <a:buNone/>
                      </a:pPr>
                      <a:r>
                        <a:rPr lang="en-GB" sz="900" dirty="0">
                          <a:solidFill>
                            <a:srgbClr val="000000"/>
                          </a:solidFill>
                          <a:latin typeface="Arial"/>
                          <a:cs typeface="Arial"/>
                        </a:rPr>
                        <a:t>The oral health work such as early years tooth brushing etc, are council/public health lead. Considering the Core20PLUS5 CYP focus of</a:t>
                      </a:r>
                      <a:endParaRPr lang="en-GB" sz="900" dirty="0">
                        <a:latin typeface="Arial"/>
                        <a:cs typeface="Arial"/>
                      </a:endParaRPr>
                    </a:p>
                    <a:p>
                      <a:r>
                        <a:rPr lang="en-GB" sz="900" kern="1200" dirty="0">
                          <a:solidFill>
                            <a:schemeClr val="dk1"/>
                          </a:solidFill>
                          <a:effectLst/>
                          <a:latin typeface="Arial"/>
                          <a:ea typeface="+mn-ea"/>
                          <a:cs typeface="Arial"/>
                        </a:rPr>
                        <a:t>Oral health data from the National Dental Epidemiology Programme survey of 5-year-old children (2021/22)</a:t>
                      </a:r>
                    </a:p>
                    <a:p>
                      <a:pPr marL="0" lvl="0" indent="0" algn="l">
                        <a:lnSpc>
                          <a:spcPct val="100000"/>
                        </a:lnSpc>
                      </a:pPr>
                      <a:endParaRPr lang="en-GB" sz="900" u="none" dirty="0">
                        <a:solidFill>
                          <a:schemeClr val="tx1"/>
                        </a:solidFill>
                        <a:latin typeface="Arial" panose="020B0604020202020204" pitchFamily="34" charset="0"/>
                        <a:cs typeface="Arial" panose="020B0604020202020204" pitchFamily="34" charset="0"/>
                      </a:endParaRPr>
                    </a:p>
                    <a:p>
                      <a:pPr marL="0" lvl="0" indent="0" algn="l">
                        <a:lnSpc>
                          <a:spcPct val="100000"/>
                        </a:lnSpc>
                      </a:pPr>
                      <a:endParaRPr lang="en-GB" sz="900" u="none" dirty="0">
                        <a:solidFill>
                          <a:schemeClr val="tx1"/>
                        </a:solidFill>
                        <a:latin typeface="Arial" panose="020B0604020202020204" pitchFamily="34" charset="0"/>
                        <a:cs typeface="Arial" panose="020B0604020202020204" pitchFamily="34" charset="0"/>
                      </a:endParaRPr>
                    </a:p>
                    <a:p>
                      <a:pPr marL="0" lvl="0" indent="0" algn="l">
                        <a:lnSpc>
                          <a:spcPct val="100000"/>
                        </a:lnSpc>
                      </a:pPr>
                      <a:endParaRPr lang="en-GB" sz="900" u="none" dirty="0">
                        <a:solidFill>
                          <a:schemeClr val="tx1"/>
                        </a:solidFill>
                        <a:latin typeface="Arial" panose="020B0604020202020204" pitchFamily="34" charset="0"/>
                        <a:cs typeface="Arial" panose="020B0604020202020204" pitchFamily="34" charset="0"/>
                      </a:endParaRPr>
                    </a:p>
                    <a:p>
                      <a:pPr marL="0" lvl="0" indent="0" algn="l">
                        <a:lnSpc>
                          <a:spcPct val="100000"/>
                        </a:lnSpc>
                      </a:pPr>
                      <a:endParaRPr lang="en-GB" sz="900" u="none" dirty="0">
                        <a:solidFill>
                          <a:schemeClr val="tx1"/>
                        </a:solidFill>
                        <a:latin typeface="Arial" panose="020B0604020202020204" pitchFamily="34" charset="0"/>
                        <a:cs typeface="Arial" panose="020B0604020202020204" pitchFamily="34" charset="0"/>
                      </a:endParaRPr>
                    </a:p>
                    <a:p>
                      <a:pPr marL="0" lvl="0" indent="0" algn="l">
                        <a:lnSpc>
                          <a:spcPct val="100000"/>
                        </a:lnSpc>
                      </a:pPr>
                      <a:endParaRPr lang="en-GB" sz="900" u="none" dirty="0">
                        <a:solidFill>
                          <a:schemeClr val="tx1"/>
                        </a:solidFill>
                        <a:latin typeface="Arial" panose="020B0604020202020204" pitchFamily="34" charset="0"/>
                        <a:cs typeface="Arial" panose="020B0604020202020204" pitchFamily="34" charset="0"/>
                      </a:endParaRPr>
                    </a:p>
                    <a:p>
                      <a:pPr marL="0" lvl="0" indent="0" algn="l">
                        <a:lnSpc>
                          <a:spcPct val="100000"/>
                        </a:lnSpc>
                      </a:pPr>
                      <a:endParaRPr lang="en-GB" sz="900" u="none" dirty="0">
                        <a:solidFill>
                          <a:schemeClr val="tx1"/>
                        </a:solidFill>
                        <a:latin typeface="Arial" panose="020B0604020202020204" pitchFamily="34" charset="0"/>
                        <a:cs typeface="Arial" panose="020B0604020202020204" pitchFamily="34" charset="0"/>
                      </a:endParaRPr>
                    </a:p>
                    <a:p>
                      <a:pPr marL="0" lvl="0" indent="0" algn="l">
                        <a:lnSpc>
                          <a:spcPct val="100000"/>
                        </a:lnSpc>
                      </a:pPr>
                      <a:endParaRPr lang="en-GB" sz="900" u="none" dirty="0">
                        <a:solidFill>
                          <a:schemeClr val="tx1"/>
                        </a:solidFill>
                        <a:latin typeface="Arial" panose="020B0604020202020204" pitchFamily="34" charset="0"/>
                        <a:cs typeface="Arial" panose="020B0604020202020204" pitchFamily="34" charset="0"/>
                      </a:endParaRPr>
                    </a:p>
                    <a:p>
                      <a:pPr marL="0" lvl="0" indent="0" algn="l">
                        <a:lnSpc>
                          <a:spcPct val="100000"/>
                        </a:lnSpc>
                      </a:pPr>
                      <a:endParaRPr lang="en-GB" sz="1200" u="none" dirty="0">
                        <a:solidFill>
                          <a:schemeClr val="tx1"/>
                        </a:solidFill>
                        <a:latin typeface="Arial" panose="020B0604020202020204" pitchFamily="34" charset="0"/>
                        <a:cs typeface="Arial" panose="020B0604020202020204" pitchFamily="34" charset="0"/>
                      </a:endParaRPr>
                    </a:p>
                    <a:p>
                      <a:pPr marL="0" lvl="0" indent="0" algn="l">
                        <a:lnSpc>
                          <a:spcPct val="100000"/>
                        </a:lnSpc>
                      </a:pPr>
                      <a:endParaRPr lang="en-GB" sz="1200" u="none" dirty="0">
                        <a:solidFill>
                          <a:schemeClr val="tx1"/>
                        </a:solidFill>
                        <a:latin typeface="Arial" panose="020B0604020202020204" pitchFamily="34" charset="0"/>
                        <a:cs typeface="Arial" panose="020B0604020202020204" pitchFamily="34" charset="0"/>
                      </a:endParaRPr>
                    </a:p>
                    <a:p>
                      <a:pPr marL="0" lvl="0" indent="0" algn="l">
                        <a:lnSpc>
                          <a:spcPct val="100000"/>
                        </a:lnSpc>
                      </a:pPr>
                      <a:endParaRPr lang="en-GB" sz="1200" u="none" dirty="0">
                        <a:solidFill>
                          <a:schemeClr val="tx1"/>
                        </a:solidFill>
                        <a:latin typeface="Arial" panose="020B0604020202020204" pitchFamily="34" charset="0"/>
                        <a:cs typeface="Arial" panose="020B0604020202020204" pitchFamily="34" charset="0"/>
                      </a:endParaRPr>
                    </a:p>
                    <a:p>
                      <a:pPr marL="0" lvl="0" indent="0" algn="l">
                        <a:lnSpc>
                          <a:spcPct val="100000"/>
                        </a:lnSpc>
                      </a:pPr>
                      <a:endParaRPr lang="en-GB" sz="1200" u="none" dirty="0">
                        <a:solidFill>
                          <a:schemeClr val="tx1"/>
                        </a:solidFill>
                        <a:latin typeface="Arial" panose="020B0604020202020204" pitchFamily="34" charset="0"/>
                        <a:cs typeface="Arial" panose="020B0604020202020204" pitchFamily="34" charset="0"/>
                      </a:endParaRPr>
                    </a:p>
                    <a:p>
                      <a:pPr marL="0" lvl="0" indent="0" algn="l">
                        <a:lnSpc>
                          <a:spcPct val="100000"/>
                        </a:lnSpc>
                      </a:pPr>
                      <a:endParaRPr lang="en-GB" sz="1200" u="none" dirty="0">
                        <a:solidFill>
                          <a:schemeClr val="tx1"/>
                        </a:solidFill>
                        <a:latin typeface="Arial" panose="020B0604020202020204" pitchFamily="34" charset="0"/>
                        <a:cs typeface="Arial" panose="020B0604020202020204" pitchFamily="34" charset="0"/>
                      </a:endParaRPr>
                    </a:p>
                    <a:p>
                      <a:pPr marL="0" lvl="0" indent="0" algn="l">
                        <a:lnSpc>
                          <a:spcPct val="100000"/>
                        </a:lnSpc>
                      </a:pPr>
                      <a:endParaRPr lang="en-GB" sz="1200" u="none" dirty="0">
                        <a:solidFill>
                          <a:schemeClr val="tx1"/>
                        </a:solidFill>
                        <a:latin typeface="Arial" panose="020B0604020202020204" pitchFamily="34" charset="0"/>
                        <a:cs typeface="Arial" panose="020B0604020202020204" pitchFamily="34" charset="0"/>
                      </a:endParaRPr>
                    </a:p>
                    <a:p>
                      <a:pPr marL="0" lvl="0" indent="0" algn="l">
                        <a:lnSpc>
                          <a:spcPct val="100000"/>
                        </a:lnSpc>
                        <a:buNone/>
                      </a:pPr>
                      <a:endParaRPr lang="en-GB" sz="1200" u="none" dirty="0">
                        <a:solidFill>
                          <a:schemeClr val="tx1"/>
                        </a:solidFill>
                        <a:latin typeface="Arial" panose="020B0604020202020204" pitchFamily="34" charset="0"/>
                        <a:cs typeface="Arial" panose="020B0604020202020204" pitchFamily="34" charset="0"/>
                      </a:endParaRPr>
                    </a:p>
                    <a:p>
                      <a:r>
                        <a:rPr lang="en-GB" sz="1000" kern="1200" dirty="0">
                          <a:solidFill>
                            <a:schemeClr val="dk1"/>
                          </a:solidFill>
                          <a:effectLst/>
                          <a:latin typeface="Arial"/>
                          <a:ea typeface="+mn-ea"/>
                          <a:cs typeface="Arial"/>
                        </a:rPr>
                        <a:t>Office for Health Improvement and Disparities. 2022 National Dental Epidemiology Programme survey of 5-year-old children. Available at </a:t>
                      </a:r>
                      <a:r>
                        <a:rPr lang="en-GB" sz="1000" u="sng" kern="1200" dirty="0">
                          <a:solidFill>
                            <a:schemeClr val="dk1"/>
                          </a:solidFill>
                          <a:effectLst/>
                          <a:latin typeface="Arial"/>
                          <a:ea typeface="+mn-ea"/>
                          <a:cs typeface="Arial"/>
                          <a:hlinkClick r:id="rId2"/>
                        </a:rPr>
                        <a:t>https://www.gov.uk/government/statistics/oral-health-survey-of-5-year-old-children-2022/national-dental-epidemiology-programme-ndep-for-england-oral-health-survey-of-5-year-old-children-2022</a:t>
                      </a:r>
                      <a:r>
                        <a:rPr lang="en-GB" sz="1000" kern="1200" dirty="0">
                          <a:solidFill>
                            <a:schemeClr val="dk1"/>
                          </a:solidFill>
                          <a:effectLst/>
                          <a:latin typeface="Arial"/>
                          <a:ea typeface="+mn-ea"/>
                          <a:cs typeface="Arial"/>
                        </a:rPr>
                        <a:t> </a:t>
                      </a:r>
                    </a:p>
                    <a:p>
                      <a:endParaRPr lang="en-GB" sz="1000" kern="1200" dirty="0">
                        <a:solidFill>
                          <a:schemeClr val="dk1"/>
                        </a:solidFill>
                        <a:effectLst/>
                        <a:latin typeface="Arial" panose="020B0604020202020204" pitchFamily="34" charset="0"/>
                        <a:ea typeface="+mn-ea"/>
                        <a:cs typeface="Arial" panose="020B0604020202020204" pitchFamily="34" charset="0"/>
                      </a:endParaRPr>
                    </a:p>
                    <a:p>
                      <a:r>
                        <a:rPr lang="en-GB" sz="1000" b="1" kern="1200" dirty="0">
                          <a:solidFill>
                            <a:schemeClr val="dk1"/>
                          </a:solidFill>
                          <a:effectLst/>
                          <a:latin typeface="Arial"/>
                          <a:ea typeface="+mn-ea"/>
                          <a:cs typeface="Arial"/>
                        </a:rPr>
                        <a:t>Achievements so far;</a:t>
                      </a:r>
                      <a:endParaRPr lang="en-GB" sz="1000" kern="1200" dirty="0">
                        <a:solidFill>
                          <a:schemeClr val="dk1"/>
                        </a:solidFill>
                        <a:effectLst/>
                        <a:latin typeface="Arial"/>
                        <a:ea typeface="+mn-ea"/>
                        <a:cs typeface="Arial"/>
                      </a:endParaRPr>
                    </a:p>
                    <a:p>
                      <a:pPr marL="171450" lvl="0" indent="-171450">
                        <a:buFontTx/>
                        <a:buChar char="-"/>
                      </a:pPr>
                      <a:r>
                        <a:rPr lang="en-GB" sz="1000" kern="1200" dirty="0">
                          <a:solidFill>
                            <a:schemeClr val="dk1"/>
                          </a:solidFill>
                          <a:effectLst/>
                          <a:latin typeface="Arial"/>
                          <a:ea typeface="+mn-ea"/>
                          <a:cs typeface="Arial"/>
                        </a:rPr>
                        <a:t>Two new dental practices commissioned in Hereford City.</a:t>
                      </a:r>
                    </a:p>
                    <a:p>
                      <a:pPr marL="171450" lvl="0" indent="-171450">
                        <a:buFontTx/>
                        <a:buChar char="-"/>
                      </a:pPr>
                      <a:r>
                        <a:rPr lang="en-GB" sz="1000" kern="1200" dirty="0">
                          <a:solidFill>
                            <a:schemeClr val="dk1"/>
                          </a:solidFill>
                          <a:effectLst/>
                          <a:latin typeface="Arial"/>
                          <a:ea typeface="+mn-ea"/>
                          <a:cs typeface="Arial"/>
                        </a:rPr>
                        <a:t>Implementation of minimum UDA rate and New Patient Premium </a:t>
                      </a:r>
                    </a:p>
                    <a:p>
                      <a:pPr marL="171450" lvl="0" indent="-171450">
                        <a:buFontTx/>
                        <a:buChar char="-"/>
                      </a:pPr>
                      <a:r>
                        <a:rPr lang="en-GB" sz="1000" kern="1200" dirty="0">
                          <a:solidFill>
                            <a:schemeClr val="dk1"/>
                          </a:solidFill>
                          <a:effectLst/>
                          <a:latin typeface="Arial"/>
                          <a:ea typeface="+mn-ea"/>
                          <a:cs typeface="Arial"/>
                        </a:rPr>
                        <a:t>Proposal approved for a local Dental Training Centre</a:t>
                      </a:r>
                    </a:p>
                    <a:p>
                      <a:r>
                        <a:rPr lang="en-GB" sz="1000" kern="1200" dirty="0">
                          <a:solidFill>
                            <a:schemeClr val="dk1"/>
                          </a:solidFill>
                          <a:effectLst/>
                          <a:latin typeface="Arial"/>
                          <a:ea typeface="+mn-ea"/>
                          <a:cs typeface="Arial"/>
                        </a:rPr>
                        <a:t>Two corporate dental practices (1 in Hereford and 1 in Worcester) have changed ownership in March 2024. Data is showing an increase in activity.</a:t>
                      </a:r>
                      <a:endParaRPr lang="en-GB" sz="1000" u="none" dirty="0">
                        <a:solidFill>
                          <a:schemeClr val="tx1"/>
                        </a:solidFill>
                        <a:latin typeface="Arial"/>
                        <a:cs typeface="Arial"/>
                      </a:endParaRPr>
                    </a:p>
                  </a:txBody>
                  <a:tcPr/>
                </a:tc>
                <a:tc>
                  <a:txBody>
                    <a:bodyPr/>
                    <a:lstStyle/>
                    <a:p>
                      <a:r>
                        <a:rPr lang="en-GB" sz="800" kern="1200">
                          <a:solidFill>
                            <a:schemeClr val="dk1"/>
                          </a:solidFill>
                          <a:effectLst/>
                          <a:latin typeface="Arial"/>
                          <a:ea typeface="+mn-ea"/>
                          <a:cs typeface="Arial"/>
                        </a:rPr>
                        <a:t>Finalised, awaiting sign off.</a:t>
                      </a:r>
                    </a:p>
                    <a:p>
                      <a:pPr lvl="0" algn="l">
                        <a:lnSpc>
                          <a:spcPct val="100000"/>
                        </a:lnSpc>
                        <a:spcBef>
                          <a:spcPts val="0"/>
                        </a:spcBef>
                        <a:spcAft>
                          <a:spcPts val="0"/>
                        </a:spcAft>
                        <a:buNone/>
                      </a:pPr>
                      <a:r>
                        <a:rPr lang="en-GB" sz="800" b="0" i="0" u="none" strike="noStrike" kern="1200" noProof="0">
                          <a:solidFill>
                            <a:schemeClr val="dk1"/>
                          </a:solidFill>
                          <a:effectLst/>
                          <a:latin typeface="Arial"/>
                          <a:cs typeface="Arial"/>
                        </a:rPr>
                        <a:t>The ICB’s main focus is to improve access to NHS dentistry, achieving pre pandemic levels. The priority areas as set out in the ICBs Dental Recovery Plan will significantly contribute to improving the dental health outcomes of children, and so preventing tooth decay. </a:t>
                      </a:r>
                      <a:endParaRPr lang="en-GB" sz="800">
                        <a:latin typeface="Arial"/>
                        <a:cs typeface="Arial"/>
                      </a:endParaRPr>
                    </a:p>
                    <a:p>
                      <a:pPr lvl="0" algn="l">
                        <a:lnSpc>
                          <a:spcPct val="100000"/>
                        </a:lnSpc>
                        <a:spcBef>
                          <a:spcPts val="0"/>
                        </a:spcBef>
                        <a:spcAft>
                          <a:spcPts val="0"/>
                        </a:spcAft>
                        <a:buNone/>
                      </a:pPr>
                      <a:endParaRPr lang="en-GB" sz="800">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GB" sz="800">
                          <a:solidFill>
                            <a:srgbClr val="000000"/>
                          </a:solidFill>
                          <a:latin typeface="Arial"/>
                          <a:cs typeface="Arial"/>
                        </a:rPr>
                        <a:t>The oral health work such as early years tooth brushing etc, are council/public health lead. Considering the Core20Plus5 CYP focus of</a:t>
                      </a:r>
                      <a:endParaRPr lang="en-GB" sz="800">
                        <a:latin typeface="Arial"/>
                        <a:cs typeface="Arial"/>
                      </a:endParaRPr>
                    </a:p>
                    <a:p>
                      <a:r>
                        <a:rPr lang="en-US" sz="800" kern="1200">
                          <a:solidFill>
                            <a:schemeClr val="dk1"/>
                          </a:solidFill>
                          <a:effectLst/>
                          <a:latin typeface="Arial"/>
                          <a:ea typeface="+mn-ea"/>
                          <a:cs typeface="Arial"/>
                        </a:rPr>
                        <a:t>The Purpose of the plan is to ensure that our population across Herefordshire and Worcestershire have access to sustainable NHS dental prevention, care and treatment. </a:t>
                      </a:r>
                      <a:endParaRPr lang="en-GB" sz="800" kern="1200">
                        <a:solidFill>
                          <a:schemeClr val="dk1"/>
                        </a:solidFill>
                        <a:effectLst/>
                        <a:latin typeface="Arial"/>
                        <a:ea typeface="+mn-ea"/>
                        <a:cs typeface="Arial"/>
                      </a:endParaRPr>
                    </a:p>
                    <a:p>
                      <a:endParaRPr lang="en-GB" sz="800" kern="1200">
                        <a:solidFill>
                          <a:schemeClr val="dk1"/>
                        </a:solidFill>
                        <a:effectLst/>
                        <a:latin typeface="Arial" panose="020B0604020202020204" pitchFamily="34" charset="0"/>
                        <a:ea typeface="+mn-ea"/>
                        <a:cs typeface="Arial" panose="020B0604020202020204" pitchFamily="34" charset="0"/>
                      </a:endParaRPr>
                    </a:p>
                    <a:p>
                      <a:r>
                        <a:rPr lang="en-US" sz="800" kern="1200">
                          <a:solidFill>
                            <a:schemeClr val="dk1"/>
                          </a:solidFill>
                          <a:effectLst/>
                          <a:latin typeface="Arial"/>
                          <a:ea typeface="+mn-ea"/>
                          <a:cs typeface="Arial"/>
                        </a:rPr>
                        <a:t>This will be delivered through a variety of commissioning approaches, underpinned by population need, strong engagement with the dental profession and service users, and delivery of high-quality patient care and value for money for the NHS</a:t>
                      </a:r>
                      <a:endParaRPr lang="en-GB" sz="800" kern="1200">
                        <a:solidFill>
                          <a:schemeClr val="dk1"/>
                        </a:solidFill>
                        <a:effectLst/>
                        <a:latin typeface="Arial"/>
                        <a:ea typeface="+mn-ea"/>
                        <a:cs typeface="Arial"/>
                      </a:endParaRPr>
                    </a:p>
                    <a:p>
                      <a:endParaRPr lang="en-GB" sz="800" kern="1200">
                        <a:solidFill>
                          <a:schemeClr val="dk1"/>
                        </a:solidFill>
                        <a:effectLst/>
                        <a:latin typeface="Arial" panose="020B0604020202020204" pitchFamily="34" charset="0"/>
                        <a:ea typeface="+mn-ea"/>
                        <a:cs typeface="Arial" panose="020B0604020202020204" pitchFamily="34" charset="0"/>
                      </a:endParaRPr>
                    </a:p>
                    <a:p>
                      <a:r>
                        <a:rPr lang="en-GB" sz="800" kern="1200">
                          <a:solidFill>
                            <a:schemeClr val="dk1"/>
                          </a:solidFill>
                          <a:effectLst/>
                          <a:latin typeface="Arial"/>
                          <a:ea typeface="+mn-ea"/>
                          <a:cs typeface="Arial"/>
                        </a:rPr>
                        <a:t>The plan has 4 key priorities:</a:t>
                      </a:r>
                    </a:p>
                    <a:p>
                      <a:pPr marL="171450" lvl="0" indent="-171450">
                        <a:buFontTx/>
                        <a:buChar char="-"/>
                      </a:pPr>
                      <a:r>
                        <a:rPr lang="en-GB" sz="800" kern="1200">
                          <a:solidFill>
                            <a:schemeClr val="dk1"/>
                          </a:solidFill>
                          <a:effectLst/>
                          <a:latin typeface="Arial"/>
                          <a:ea typeface="+mn-ea"/>
                          <a:cs typeface="Arial"/>
                        </a:rPr>
                        <a:t>Improving equitable access to dental services</a:t>
                      </a:r>
                    </a:p>
                    <a:p>
                      <a:pPr marL="171450" lvl="0" indent="-171450">
                        <a:buFontTx/>
                        <a:buChar char="-"/>
                      </a:pPr>
                      <a:r>
                        <a:rPr lang="en-GB" sz="800" kern="1200">
                          <a:solidFill>
                            <a:schemeClr val="dk1"/>
                          </a:solidFill>
                          <a:effectLst/>
                          <a:latin typeface="Arial"/>
                          <a:ea typeface="+mn-ea"/>
                          <a:cs typeface="Arial"/>
                        </a:rPr>
                        <a:t>Increasing focus on prevention &amp; reducing oral health inequalities </a:t>
                      </a:r>
                    </a:p>
                    <a:p>
                      <a:pPr marL="171450" lvl="0" indent="-171450">
                        <a:buFontTx/>
                        <a:buChar char="-"/>
                      </a:pPr>
                      <a:r>
                        <a:rPr lang="en-GB" sz="800" kern="1200">
                          <a:solidFill>
                            <a:schemeClr val="dk1"/>
                          </a:solidFill>
                          <a:effectLst/>
                          <a:latin typeface="Arial"/>
                          <a:ea typeface="+mn-ea"/>
                          <a:cs typeface="Arial"/>
                        </a:rPr>
                        <a:t>Developing the dental workforce &amp; support retention</a:t>
                      </a:r>
                    </a:p>
                    <a:p>
                      <a:pPr marL="171450" lvl="0" indent="-171450">
                        <a:buFontTx/>
                        <a:buChar char="-"/>
                      </a:pPr>
                      <a:r>
                        <a:rPr lang="en-GB" sz="800" kern="1200">
                          <a:solidFill>
                            <a:schemeClr val="dk1"/>
                          </a:solidFill>
                          <a:effectLst/>
                          <a:latin typeface="Arial"/>
                          <a:ea typeface="+mn-ea"/>
                          <a:cs typeface="Arial"/>
                        </a:rPr>
                        <a:t>Strengthening relationships with local communities</a:t>
                      </a:r>
                    </a:p>
                    <a:p>
                      <a:endParaRPr lang="en-GB" sz="800" kern="1200">
                        <a:solidFill>
                          <a:schemeClr val="dk1"/>
                        </a:solidFill>
                        <a:effectLst/>
                        <a:latin typeface="Arial" panose="020B0604020202020204" pitchFamily="34" charset="0"/>
                        <a:ea typeface="+mn-ea"/>
                        <a:cs typeface="Arial" panose="020B0604020202020204" pitchFamily="34" charset="0"/>
                      </a:endParaRPr>
                    </a:p>
                    <a:p>
                      <a:r>
                        <a:rPr lang="en-GB" sz="800" kern="1200">
                          <a:solidFill>
                            <a:schemeClr val="dk1"/>
                          </a:solidFill>
                          <a:effectLst/>
                          <a:latin typeface="Arial"/>
                          <a:ea typeface="+mn-ea"/>
                          <a:cs typeface="Arial"/>
                        </a:rPr>
                        <a:t>Population need and priority wards have been identified by the Dental Services Equity Audit based on </a:t>
                      </a:r>
                    </a:p>
                    <a:p>
                      <a:pPr marL="171450" lvl="0" indent="-171450">
                        <a:buFontTx/>
                        <a:buChar char="-"/>
                      </a:pPr>
                      <a:r>
                        <a:rPr lang="en-GB" sz="800" kern="1200">
                          <a:solidFill>
                            <a:schemeClr val="dk1"/>
                          </a:solidFill>
                          <a:effectLst/>
                          <a:latin typeface="Arial"/>
                          <a:ea typeface="+mn-ea"/>
                          <a:cs typeface="Arial"/>
                        </a:rPr>
                        <a:t>IMD</a:t>
                      </a:r>
                    </a:p>
                    <a:p>
                      <a:pPr marL="171450" lvl="0" indent="-171450">
                        <a:buFontTx/>
                        <a:buChar char="-"/>
                      </a:pPr>
                      <a:r>
                        <a:rPr lang="en-GB" sz="800" kern="1200">
                          <a:solidFill>
                            <a:schemeClr val="dk1"/>
                          </a:solidFill>
                          <a:effectLst/>
                          <a:latin typeface="Arial"/>
                          <a:ea typeface="+mn-ea"/>
                          <a:cs typeface="Arial"/>
                        </a:rPr>
                        <a:t>Access data (both adults and children)</a:t>
                      </a:r>
                    </a:p>
                    <a:p>
                      <a:pPr marL="171450" lvl="0" indent="-171450">
                        <a:buFontTx/>
                        <a:buChar char="-"/>
                      </a:pPr>
                      <a:r>
                        <a:rPr lang="en-GB" sz="800" kern="1200">
                          <a:solidFill>
                            <a:schemeClr val="dk1"/>
                          </a:solidFill>
                          <a:effectLst/>
                          <a:latin typeface="Arial"/>
                          <a:ea typeface="+mn-ea"/>
                          <a:cs typeface="Arial"/>
                        </a:rPr>
                        <a:t>% decayed, missing, filled teeth (dmft) data</a:t>
                      </a:r>
                    </a:p>
                    <a:p>
                      <a:pPr marL="171450" lvl="0" indent="-171450">
                        <a:buFontTx/>
                        <a:buChar char="-"/>
                      </a:pPr>
                      <a:r>
                        <a:rPr lang="en-GB" sz="800" kern="1200">
                          <a:solidFill>
                            <a:schemeClr val="dk1"/>
                          </a:solidFill>
                          <a:effectLst/>
                          <a:latin typeface="Arial"/>
                          <a:ea typeface="+mn-ea"/>
                          <a:cs typeface="Arial"/>
                        </a:rPr>
                        <a:t>Assessment of commissioned activity</a:t>
                      </a:r>
                    </a:p>
                    <a:p>
                      <a:endParaRPr lang="en-GB" sz="800" kern="1200">
                        <a:solidFill>
                          <a:schemeClr val="dk1"/>
                        </a:solidFill>
                        <a:effectLst/>
                        <a:latin typeface="Arial" panose="020B0604020202020204" pitchFamily="34" charset="0"/>
                        <a:ea typeface="+mn-ea"/>
                        <a:cs typeface="Arial" panose="020B0604020202020204" pitchFamily="34" charset="0"/>
                      </a:endParaRPr>
                    </a:p>
                    <a:p>
                      <a:r>
                        <a:rPr lang="en-GB" sz="800" kern="1200">
                          <a:solidFill>
                            <a:schemeClr val="dk1"/>
                          </a:solidFill>
                          <a:effectLst/>
                          <a:latin typeface="Arial"/>
                          <a:ea typeface="+mn-ea"/>
                          <a:cs typeface="Arial"/>
                        </a:rPr>
                        <a:t>The ICB Dental Recovery Plan is currently going through engagement and governance. Due to be signed off December 2024.</a:t>
                      </a:r>
                    </a:p>
                    <a:p>
                      <a:r>
                        <a:rPr lang="en-GB" sz="800" b="1" kern="1200">
                          <a:solidFill>
                            <a:schemeClr val="dk1"/>
                          </a:solidFill>
                          <a:effectLst/>
                          <a:latin typeface="Arial"/>
                          <a:ea typeface="+mn-ea"/>
                          <a:cs typeface="Arial"/>
                        </a:rPr>
                        <a:t>Out Of Hours  and Urgent Care</a:t>
                      </a:r>
                      <a:endParaRPr lang="en-GB" sz="800" kern="1200">
                        <a:solidFill>
                          <a:schemeClr val="dk1"/>
                        </a:solidFill>
                        <a:effectLst/>
                        <a:latin typeface="Arial"/>
                        <a:ea typeface="+mn-ea"/>
                        <a:cs typeface="Arial"/>
                      </a:endParaRPr>
                    </a:p>
                    <a:p>
                      <a:r>
                        <a:rPr lang="en-GB" sz="800" kern="1200">
                          <a:solidFill>
                            <a:schemeClr val="dk1"/>
                          </a:solidFill>
                          <a:effectLst/>
                          <a:latin typeface="Arial"/>
                          <a:ea typeface="+mn-ea"/>
                          <a:cs typeface="Arial"/>
                        </a:rPr>
                        <a:t>Office of  West Midlands  will be carrying out a review of Out of Hours and Urgent Care in dentistry across the West Midlands on behalf of the 6 ICBs. </a:t>
                      </a:r>
                    </a:p>
                    <a:p>
                      <a:endParaRPr lang="en-GB" sz="800" kern="1200">
                        <a:solidFill>
                          <a:schemeClr val="dk1"/>
                        </a:solidFill>
                        <a:effectLst/>
                        <a:latin typeface="Arial" panose="020B0604020202020204" pitchFamily="34" charset="0"/>
                        <a:ea typeface="+mn-ea"/>
                        <a:cs typeface="Arial" panose="020B0604020202020204" pitchFamily="34" charset="0"/>
                      </a:endParaRPr>
                    </a:p>
                    <a:p>
                      <a:r>
                        <a:rPr lang="en-GB" sz="800" b="1" kern="1200">
                          <a:solidFill>
                            <a:schemeClr val="dk1"/>
                          </a:solidFill>
                          <a:effectLst/>
                          <a:latin typeface="Arial"/>
                          <a:ea typeface="+mn-ea"/>
                          <a:cs typeface="Arial"/>
                        </a:rPr>
                        <a:t>Additional Work</a:t>
                      </a:r>
                      <a:endParaRPr lang="en-GB" sz="800" kern="1200">
                        <a:solidFill>
                          <a:schemeClr val="dk1"/>
                        </a:solidFill>
                        <a:effectLst/>
                        <a:latin typeface="Arial"/>
                        <a:ea typeface="+mn-ea"/>
                        <a:cs typeface="Arial"/>
                      </a:endParaRPr>
                    </a:p>
                    <a:p>
                      <a:pPr marL="171450" lvl="0" indent="-171450">
                        <a:buFont typeface="Arial" panose="020B0604020202020204" pitchFamily="34" charset="0"/>
                        <a:buChar char="•"/>
                      </a:pPr>
                      <a:r>
                        <a:rPr lang="en-GB" sz="800" kern="1200">
                          <a:solidFill>
                            <a:schemeClr val="dk1"/>
                          </a:solidFill>
                          <a:effectLst/>
                          <a:latin typeface="Arial"/>
                          <a:ea typeface="+mn-ea"/>
                          <a:cs typeface="Arial"/>
                        </a:rPr>
                        <a:t>Exploring implementing a Health Inequalities Premium</a:t>
                      </a:r>
                    </a:p>
                    <a:p>
                      <a:pPr marL="171450" indent="-171450">
                        <a:buFont typeface="Arial" panose="020B0604020202020204" pitchFamily="34" charset="0"/>
                        <a:buChar char="•"/>
                      </a:pPr>
                      <a:r>
                        <a:rPr lang="en-GB" sz="800" kern="1200">
                          <a:solidFill>
                            <a:schemeClr val="dk1"/>
                          </a:solidFill>
                          <a:effectLst/>
                          <a:latin typeface="Arial"/>
                          <a:ea typeface="+mn-ea"/>
                          <a:cs typeface="Arial"/>
                        </a:rPr>
                        <a:t>Extending current and exploring other flexible commissioning to target vulnerable groups with high need</a:t>
                      </a:r>
                      <a:endParaRPr lang="en-GB" sz="800">
                        <a:solidFill>
                          <a:srgbClr val="FF0000"/>
                        </a:solidFill>
                        <a:latin typeface="Arial"/>
                        <a:cs typeface="Arial"/>
                      </a:endParaRPr>
                    </a:p>
                  </a:txBody>
                  <a:tcPr/>
                </a:tc>
                <a:extLst>
                  <a:ext uri="{0D108BD9-81ED-4DB2-BD59-A6C34878D82A}">
                    <a16:rowId xmlns:a16="http://schemas.microsoft.com/office/drawing/2014/main" val="2848495593"/>
                  </a:ext>
                </a:extLst>
              </a:tr>
            </a:tbl>
          </a:graphicData>
        </a:graphic>
      </p:graphicFrame>
      <p:sp>
        <p:nvSpPr>
          <p:cNvPr id="7" name="TextBox 6">
            <a:extLst>
              <a:ext uri="{FF2B5EF4-FFF2-40B4-BE49-F238E27FC236}">
                <a16:creationId xmlns:a16="http://schemas.microsoft.com/office/drawing/2014/main" id="{A13EACBD-D32D-EC96-749D-B589458AB6B1}"/>
              </a:ext>
            </a:extLst>
          </p:cNvPr>
          <p:cNvSpPr txBox="1"/>
          <p:nvPr/>
        </p:nvSpPr>
        <p:spPr>
          <a:xfrm>
            <a:off x="10438" y="6862837"/>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3" name="Picture 2">
            <a:extLst>
              <a:ext uri="{FF2B5EF4-FFF2-40B4-BE49-F238E27FC236}">
                <a16:creationId xmlns:a16="http://schemas.microsoft.com/office/drawing/2014/main" id="{250DE6F3-CCCA-3630-9F51-4A2956C09051}"/>
              </a:ext>
            </a:extLst>
          </p:cNvPr>
          <p:cNvPicPr>
            <a:picLocks noChangeAspect="1"/>
          </p:cNvPicPr>
          <p:nvPr/>
        </p:nvPicPr>
        <p:blipFill>
          <a:blip r:embed="rId3"/>
          <a:stretch>
            <a:fillRect/>
          </a:stretch>
        </p:blipFill>
        <p:spPr>
          <a:xfrm>
            <a:off x="10117481" y="38521"/>
            <a:ext cx="2019101" cy="530014"/>
          </a:xfrm>
          <a:prstGeom prst="rect">
            <a:avLst/>
          </a:prstGeom>
        </p:spPr>
      </p:pic>
      <p:pic>
        <p:nvPicPr>
          <p:cNvPr id="8" name="Picture 7">
            <a:extLst>
              <a:ext uri="{FF2B5EF4-FFF2-40B4-BE49-F238E27FC236}">
                <a16:creationId xmlns:a16="http://schemas.microsoft.com/office/drawing/2014/main" id="{BD6A8A2C-FB78-7141-5D6E-F2058E6664B5}"/>
              </a:ext>
            </a:extLst>
          </p:cNvPr>
          <p:cNvPicPr>
            <a:picLocks noChangeAspect="1"/>
          </p:cNvPicPr>
          <p:nvPr/>
        </p:nvPicPr>
        <p:blipFill>
          <a:blip r:embed="rId4"/>
          <a:stretch>
            <a:fillRect/>
          </a:stretch>
        </p:blipFill>
        <p:spPr>
          <a:xfrm>
            <a:off x="10438" y="1567668"/>
            <a:ext cx="2373423" cy="1446032"/>
          </a:xfrm>
          <a:prstGeom prst="rect">
            <a:avLst/>
          </a:prstGeom>
        </p:spPr>
      </p:pic>
      <p:graphicFrame>
        <p:nvGraphicFramePr>
          <p:cNvPr id="10" name="Object 9">
            <a:extLst>
              <a:ext uri="{FF2B5EF4-FFF2-40B4-BE49-F238E27FC236}">
                <a16:creationId xmlns:a16="http://schemas.microsoft.com/office/drawing/2014/main" id="{CB8A3683-7597-1BE6-3775-D904A2271796}"/>
              </a:ext>
            </a:extLst>
          </p:cNvPr>
          <p:cNvGraphicFramePr>
            <a:graphicFrameLocks noChangeAspect="1"/>
          </p:cNvGraphicFramePr>
          <p:nvPr>
            <p:extLst>
              <p:ext uri="{D42A27DB-BD31-4B8C-83A1-F6EECF244321}">
                <p14:modId xmlns:p14="http://schemas.microsoft.com/office/powerpoint/2010/main" val="3672251914"/>
              </p:ext>
            </p:extLst>
          </p:nvPr>
        </p:nvGraphicFramePr>
        <p:xfrm>
          <a:off x="2676994" y="2925078"/>
          <a:ext cx="4771956" cy="2239198"/>
        </p:xfrm>
        <a:graphic>
          <a:graphicData uri="http://schemas.openxmlformats.org/presentationml/2006/ole">
            <mc:AlternateContent xmlns:mc="http://schemas.openxmlformats.org/markup-compatibility/2006">
              <mc:Choice xmlns:v="urn:schemas-microsoft-com:vml" Requires="v">
                <p:oleObj name="Document" r:id="rId5" imgW="5728906" imgH="2844230" progId="Word.Document.12">
                  <p:embed/>
                </p:oleObj>
              </mc:Choice>
              <mc:Fallback>
                <p:oleObj name="Document" r:id="rId5" imgW="5728906" imgH="2844230" progId="Word.Document.12">
                  <p:embed/>
                  <p:pic>
                    <p:nvPicPr>
                      <p:cNvPr id="10" name="Object 9">
                        <a:extLst>
                          <a:ext uri="{FF2B5EF4-FFF2-40B4-BE49-F238E27FC236}">
                            <a16:creationId xmlns:a16="http://schemas.microsoft.com/office/drawing/2014/main" id="{CB8A3683-7597-1BE6-3775-D904A2271796}"/>
                          </a:ext>
                        </a:extLst>
                      </p:cNvPr>
                      <p:cNvPicPr/>
                      <p:nvPr/>
                    </p:nvPicPr>
                    <p:blipFill>
                      <a:blip r:embed="rId6"/>
                      <a:stretch>
                        <a:fillRect/>
                      </a:stretch>
                    </p:blipFill>
                    <p:spPr>
                      <a:xfrm>
                        <a:off x="2676994" y="2925078"/>
                        <a:ext cx="4771956" cy="2239198"/>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88D83E75-F26C-C627-67D2-4F4664339E90}"/>
              </a:ext>
            </a:extLst>
          </p:cNvPr>
          <p:cNvSpPr>
            <a:spLocks noGrp="1"/>
          </p:cNvSpPr>
          <p:nvPr>
            <p:ph type="title"/>
          </p:nvPr>
        </p:nvSpPr>
        <p:spPr>
          <a:xfrm>
            <a:off x="0" y="32250"/>
            <a:ext cx="10306050" cy="951752"/>
          </a:xfrm>
        </p:spPr>
        <p:txBody>
          <a:bodyPr>
            <a:normAutofit/>
          </a:bodyPr>
          <a:lstStyle/>
          <a:p>
            <a:r>
              <a:rPr lang="en-GB" sz="2800"/>
              <a:t>5 Key Clinical Areas of CYP Health Inequalities: Oral Health </a:t>
            </a:r>
          </a:p>
        </p:txBody>
      </p:sp>
      <p:sp>
        <p:nvSpPr>
          <p:cNvPr id="12" name="Slide Number Placeholder 11">
            <a:extLst>
              <a:ext uri="{FF2B5EF4-FFF2-40B4-BE49-F238E27FC236}">
                <a16:creationId xmlns:a16="http://schemas.microsoft.com/office/drawing/2014/main" id="{CCF19F4C-10C9-DA34-7CFF-129AB8CEAEFE}"/>
              </a:ext>
            </a:extLst>
          </p:cNvPr>
          <p:cNvSpPr>
            <a:spLocks noGrp="1"/>
          </p:cNvSpPr>
          <p:nvPr>
            <p:ph type="sldNum" sz="quarter" idx="12"/>
          </p:nvPr>
        </p:nvSpPr>
        <p:spPr/>
        <p:txBody>
          <a:bodyPr/>
          <a:lstStyle/>
          <a:p>
            <a:fld id="{90B30DD5-1EF8-48BF-BC70-8C78D8C5415C}" type="slidenum">
              <a:rPr lang="en-GB" smtClean="0"/>
              <a:t>31</a:t>
            </a:fld>
            <a:endParaRPr lang="en-GB"/>
          </a:p>
        </p:txBody>
      </p:sp>
    </p:spTree>
    <p:extLst>
      <p:ext uri="{BB962C8B-B14F-4D97-AF65-F5344CB8AC3E}">
        <p14:creationId xmlns:p14="http://schemas.microsoft.com/office/powerpoint/2010/main" val="2486734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and black text&#10;&#10;Description automatically generated">
            <a:extLst>
              <a:ext uri="{FF2B5EF4-FFF2-40B4-BE49-F238E27FC236}">
                <a16:creationId xmlns:a16="http://schemas.microsoft.com/office/drawing/2014/main" id="{0B2BB01D-7C4F-57CB-16EE-F352F3BB7837}"/>
              </a:ext>
            </a:extLst>
          </p:cNvPr>
          <p:cNvPicPr>
            <a:picLocks noChangeAspect="1"/>
          </p:cNvPicPr>
          <p:nvPr/>
        </p:nvPicPr>
        <p:blipFill>
          <a:blip r:embed="rId2"/>
          <a:stretch>
            <a:fillRect/>
          </a:stretch>
        </p:blipFill>
        <p:spPr>
          <a:xfrm>
            <a:off x="10117481" y="38521"/>
            <a:ext cx="2019101" cy="530014"/>
          </a:xfrm>
          <a:prstGeom prst="rect">
            <a:avLst/>
          </a:prstGeom>
        </p:spPr>
      </p:pic>
      <p:sp>
        <p:nvSpPr>
          <p:cNvPr id="9" name="TextBox 8">
            <a:extLst>
              <a:ext uri="{FF2B5EF4-FFF2-40B4-BE49-F238E27FC236}">
                <a16:creationId xmlns:a16="http://schemas.microsoft.com/office/drawing/2014/main" id="{5B01A135-8148-AFBD-33D7-73AE0B9FE8ED}"/>
              </a:ext>
            </a:extLst>
          </p:cNvPr>
          <p:cNvSpPr txBox="1"/>
          <p:nvPr/>
        </p:nvSpPr>
        <p:spPr>
          <a:xfrm>
            <a:off x="0" y="6588952"/>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5" name="Content Placeholder 4" descr="A screenshot of a graph&#10;&#10;Description automatically generated">
            <a:extLst>
              <a:ext uri="{FF2B5EF4-FFF2-40B4-BE49-F238E27FC236}">
                <a16:creationId xmlns:a16="http://schemas.microsoft.com/office/drawing/2014/main" id="{8822F379-0819-10CF-FA26-A7B20F71CE0A}"/>
              </a:ext>
            </a:extLst>
          </p:cNvPr>
          <p:cNvPicPr>
            <a:picLocks noGrp="1" noChangeAspect="1"/>
          </p:cNvPicPr>
          <p:nvPr>
            <p:ph idx="1"/>
          </p:nvPr>
        </p:nvPicPr>
        <p:blipFill>
          <a:blip r:embed="rId3"/>
          <a:srcRect t="3785" r="1494" b="12371"/>
          <a:stretch/>
        </p:blipFill>
        <p:spPr>
          <a:xfrm>
            <a:off x="0" y="1462844"/>
            <a:ext cx="9904573" cy="4981632"/>
          </a:xfrm>
        </p:spPr>
      </p:pic>
      <p:sp>
        <p:nvSpPr>
          <p:cNvPr id="8" name="TextBox 7">
            <a:extLst>
              <a:ext uri="{FF2B5EF4-FFF2-40B4-BE49-F238E27FC236}">
                <a16:creationId xmlns:a16="http://schemas.microsoft.com/office/drawing/2014/main" id="{35BBCBEA-2BB1-67DF-1CB8-B0FE993BE816}"/>
              </a:ext>
            </a:extLst>
          </p:cNvPr>
          <p:cNvSpPr txBox="1"/>
          <p:nvPr/>
        </p:nvSpPr>
        <p:spPr>
          <a:xfrm>
            <a:off x="447675" y="199203"/>
            <a:ext cx="6096000" cy="523220"/>
          </a:xfrm>
          <a:prstGeom prst="rect">
            <a:avLst/>
          </a:prstGeom>
          <a:noFill/>
        </p:spPr>
        <p:txBody>
          <a:bodyPr wrap="square">
            <a:spAutoFit/>
          </a:bodyPr>
          <a:lstStyle/>
          <a:p>
            <a:r>
              <a:rPr lang="en-US" sz="2800" b="1">
                <a:solidFill>
                  <a:srgbClr val="0072BC"/>
                </a:solidFill>
                <a:latin typeface="Arial"/>
                <a:cs typeface="Arial"/>
              </a:rPr>
              <a:t>Worcestershire</a:t>
            </a:r>
            <a:endParaRPr lang="en-GB" sz="2800" b="1">
              <a:solidFill>
                <a:srgbClr val="0072BC"/>
              </a:solidFill>
            </a:endParaRPr>
          </a:p>
        </p:txBody>
      </p:sp>
      <p:sp>
        <p:nvSpPr>
          <p:cNvPr id="12" name="Content Placeholder 2">
            <a:extLst>
              <a:ext uri="{FF2B5EF4-FFF2-40B4-BE49-F238E27FC236}">
                <a16:creationId xmlns:a16="http://schemas.microsoft.com/office/drawing/2014/main" id="{3E385ECC-C7B6-A3B0-6B32-5DC54B141E3E}"/>
              </a:ext>
            </a:extLst>
          </p:cNvPr>
          <p:cNvSpPr txBox="1">
            <a:spLocks/>
          </p:cNvSpPr>
          <p:nvPr/>
        </p:nvSpPr>
        <p:spPr>
          <a:xfrm>
            <a:off x="9982199" y="1690587"/>
            <a:ext cx="2019101" cy="4351338"/>
          </a:xfrm>
          <a:prstGeom prst="roundRect">
            <a:avLst/>
          </a:prstGeom>
          <a:solidFill>
            <a:srgbClr val="0070C0"/>
          </a:solidFill>
        </p:spPr>
        <p:txBody>
          <a:bodyPr vert="horz" lIns="91440" tIns="45720" rIns="91440" bIns="45720" rtlCol="0" anchor="t">
            <a:normAutofit fontScale="47500" lnSpcReduction="20000"/>
          </a:bodyPr>
          <a:lstStyle>
            <a:lvl1pPr marL="228600" indent="-228600" algn="l" defTabSz="914400" rtl="0" eaLnBrk="1" latinLnBrk="0" hangingPunct="1">
              <a:lnSpc>
                <a:spcPct val="90000"/>
              </a:lnSpc>
              <a:spcBef>
                <a:spcPts val="1000"/>
              </a:spcBef>
              <a:buClr>
                <a:srgbClr val="0072BC"/>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2B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2BC"/>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2B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2B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indent="0">
              <a:lnSpc>
                <a:spcPct val="134000"/>
              </a:lnSpc>
              <a:buNone/>
            </a:pPr>
            <a:r>
              <a:rPr lang="en-US" sz="2900" b="1">
                <a:solidFill>
                  <a:srgbClr val="FFFFFF"/>
                </a:solidFill>
                <a:latin typeface="Arial"/>
                <a:cs typeface="Arial"/>
              </a:rPr>
              <a:t>In line with the national trend: </a:t>
            </a:r>
            <a:endParaRPr lang="en-US" sz="2500">
              <a:solidFill>
                <a:srgbClr val="FFFFFF"/>
              </a:solidFill>
              <a:latin typeface="Arial"/>
              <a:cs typeface="Arial"/>
            </a:endParaRPr>
          </a:p>
          <a:p>
            <a:pPr marL="85725" lvl="1" indent="0">
              <a:lnSpc>
                <a:spcPct val="134000"/>
              </a:lnSpc>
              <a:buNone/>
            </a:pPr>
            <a:r>
              <a:rPr lang="en-US" sz="2500">
                <a:solidFill>
                  <a:srgbClr val="FFFFFF"/>
                </a:solidFill>
                <a:latin typeface="Arial"/>
                <a:cs typeface="Arial"/>
              </a:rPr>
              <a:t>0-5 dental health is worse in more deprived areas (some protective effect of fluoride). </a:t>
            </a:r>
            <a:endParaRPr lang="en-US" sz="2500"/>
          </a:p>
          <a:p>
            <a:pPr>
              <a:lnSpc>
                <a:spcPct val="134000"/>
              </a:lnSpc>
            </a:pPr>
            <a:endParaRPr lang="en-US" sz="2900">
              <a:solidFill>
                <a:srgbClr val="FFFFFF"/>
              </a:solidFill>
              <a:latin typeface="Arial"/>
              <a:cs typeface="Arial"/>
            </a:endParaRPr>
          </a:p>
          <a:p>
            <a:pPr marL="85725" indent="-85725">
              <a:lnSpc>
                <a:spcPct val="134000"/>
              </a:lnSpc>
            </a:pPr>
            <a:r>
              <a:rPr lang="en-US" sz="2900" b="1">
                <a:solidFill>
                  <a:srgbClr val="FFFFFF"/>
                </a:solidFill>
                <a:latin typeface="Arial"/>
                <a:cs typeface="Arial"/>
              </a:rPr>
              <a:t>The most deprived areas of Worcestershire have: </a:t>
            </a:r>
            <a:endParaRPr lang="en-US" sz="2900">
              <a:solidFill>
                <a:srgbClr val="FFFFFF"/>
              </a:solidFill>
              <a:latin typeface="Arial"/>
              <a:cs typeface="Arial"/>
            </a:endParaRPr>
          </a:p>
          <a:p>
            <a:pPr marL="85725" lvl="1" indent="0">
              <a:lnSpc>
                <a:spcPct val="134000"/>
              </a:lnSpc>
              <a:buNone/>
            </a:pPr>
            <a:r>
              <a:rPr lang="en-US" sz="2500">
                <a:solidFill>
                  <a:srgbClr val="FFFFFF"/>
                </a:solidFill>
                <a:latin typeface="Arial"/>
                <a:cs typeface="Arial"/>
              </a:rPr>
              <a:t>Higher rates of children with dental decay and tooth loss.</a:t>
            </a:r>
            <a:endParaRPr lang="en-US" sz="2500">
              <a:solidFill>
                <a:srgbClr val="FFFFFF"/>
              </a:solidFill>
            </a:endParaRPr>
          </a:p>
          <a:p>
            <a:endParaRPr lang="en-US">
              <a:solidFill>
                <a:srgbClr val="FFFFFF"/>
              </a:solidFill>
            </a:endParaRPr>
          </a:p>
        </p:txBody>
      </p:sp>
      <p:sp>
        <p:nvSpPr>
          <p:cNvPr id="2" name="Slide Number Placeholder 1">
            <a:extLst>
              <a:ext uri="{FF2B5EF4-FFF2-40B4-BE49-F238E27FC236}">
                <a16:creationId xmlns:a16="http://schemas.microsoft.com/office/drawing/2014/main" id="{73ED3F9A-A101-6481-36CF-7C925A045252}"/>
              </a:ext>
            </a:extLst>
          </p:cNvPr>
          <p:cNvSpPr>
            <a:spLocks noGrp="1"/>
          </p:cNvSpPr>
          <p:nvPr>
            <p:ph type="sldNum" sz="quarter" idx="12"/>
          </p:nvPr>
        </p:nvSpPr>
        <p:spPr/>
        <p:txBody>
          <a:bodyPr/>
          <a:lstStyle/>
          <a:p>
            <a:fld id="{90B30DD5-1EF8-48BF-BC70-8C78D8C5415C}" type="slidenum">
              <a:rPr lang="en-GB" smtClean="0"/>
              <a:t>32</a:t>
            </a:fld>
            <a:endParaRPr lang="en-GB"/>
          </a:p>
        </p:txBody>
      </p:sp>
    </p:spTree>
    <p:extLst>
      <p:ext uri="{BB962C8B-B14F-4D97-AF65-F5344CB8AC3E}">
        <p14:creationId xmlns:p14="http://schemas.microsoft.com/office/powerpoint/2010/main" val="1062636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7010F17B-7135-2BFC-562F-2956BDE8B797}"/>
              </a:ext>
            </a:extLst>
          </p:cNvPr>
          <p:cNvGraphicFramePr>
            <a:graphicFrameLocks noGrp="1"/>
          </p:cNvGraphicFramePr>
          <p:nvPr>
            <p:ph idx="1"/>
            <p:extLst>
              <p:ext uri="{D42A27DB-BD31-4B8C-83A1-F6EECF244321}">
                <p14:modId xmlns:p14="http://schemas.microsoft.com/office/powerpoint/2010/main" val="3951264077"/>
              </p:ext>
            </p:extLst>
          </p:nvPr>
        </p:nvGraphicFramePr>
        <p:xfrm>
          <a:off x="0" y="774561"/>
          <a:ext cx="12192000" cy="5806440"/>
        </p:xfrm>
        <a:graphic>
          <a:graphicData uri="http://schemas.openxmlformats.org/drawingml/2006/table">
            <a:tbl>
              <a:tblPr firstRow="1" bandRow="1">
                <a:tableStyleId>{5C22544A-7EE6-4342-B048-85BDC9FD1C3A}</a:tableStyleId>
              </a:tblPr>
              <a:tblGrid>
                <a:gridCol w="2716703">
                  <a:extLst>
                    <a:ext uri="{9D8B030D-6E8A-4147-A177-3AD203B41FA5}">
                      <a16:colId xmlns:a16="http://schemas.microsoft.com/office/drawing/2014/main" val="3459748944"/>
                    </a:ext>
                  </a:extLst>
                </a:gridCol>
                <a:gridCol w="4878057">
                  <a:extLst>
                    <a:ext uri="{9D8B030D-6E8A-4147-A177-3AD203B41FA5}">
                      <a16:colId xmlns:a16="http://schemas.microsoft.com/office/drawing/2014/main" val="667821072"/>
                    </a:ext>
                  </a:extLst>
                </a:gridCol>
                <a:gridCol w="4597240">
                  <a:extLst>
                    <a:ext uri="{9D8B030D-6E8A-4147-A177-3AD203B41FA5}">
                      <a16:colId xmlns:a16="http://schemas.microsoft.com/office/drawing/2014/main" val="71475840"/>
                    </a:ext>
                  </a:extLst>
                </a:gridCol>
              </a:tblGrid>
              <a:tr h="349161">
                <a:tc>
                  <a:txBody>
                    <a:bodyPr/>
                    <a:lstStyle/>
                    <a:p>
                      <a:r>
                        <a:rPr lang="en-GB">
                          <a:solidFill>
                            <a:schemeClr val="bg1"/>
                          </a:solidFill>
                          <a:latin typeface="Arial"/>
                          <a:cs typeface="Arial"/>
                        </a:rPr>
                        <a:t>National Deliverable </a:t>
                      </a:r>
                    </a:p>
                  </a:txBody>
                  <a:tcPr/>
                </a:tc>
                <a:tc>
                  <a:txBody>
                    <a:bodyPr/>
                    <a:lstStyle/>
                    <a:p>
                      <a:r>
                        <a:rPr lang="en-GB">
                          <a:solidFill>
                            <a:schemeClr val="bg1"/>
                          </a:solidFill>
                          <a:latin typeface="Arial"/>
                          <a:cs typeface="Arial"/>
                        </a:rPr>
                        <a:t>Current Position </a:t>
                      </a:r>
                    </a:p>
                  </a:txBody>
                  <a:tcPr/>
                </a:tc>
                <a:tc>
                  <a:txBody>
                    <a:bodyPr/>
                    <a:lstStyle/>
                    <a:p>
                      <a:r>
                        <a:rPr lang="en-GB">
                          <a:solidFill>
                            <a:schemeClr val="bg1"/>
                          </a:solidFill>
                          <a:latin typeface="Arial"/>
                          <a:cs typeface="Arial"/>
                        </a:rPr>
                        <a:t>Plans for Improvement </a:t>
                      </a:r>
                    </a:p>
                  </a:txBody>
                  <a:tcPr/>
                </a:tc>
                <a:extLst>
                  <a:ext uri="{0D108BD9-81ED-4DB2-BD59-A6C34878D82A}">
                    <a16:rowId xmlns:a16="http://schemas.microsoft.com/office/drawing/2014/main" val="4031544618"/>
                  </a:ext>
                </a:extLst>
              </a:tr>
              <a:tr h="5414293">
                <a:tc>
                  <a:txBody>
                    <a:bodyPr/>
                    <a:lstStyle/>
                    <a:p>
                      <a:endParaRPr lang="en-GB" dirty="0">
                        <a:solidFill>
                          <a:schemeClr val="tx1"/>
                        </a:solidFill>
                        <a:latin typeface="Arial"/>
                        <a:cs typeface="Arial"/>
                      </a:endParaRPr>
                    </a:p>
                  </a:txBody>
                  <a:tcPr/>
                </a:tc>
                <a:tc>
                  <a:txBody>
                    <a:bodyPr/>
                    <a:lstStyle/>
                    <a:p>
                      <a:pPr lvl="0" algn="just">
                        <a:lnSpc>
                          <a:spcPct val="100000"/>
                        </a:lnSpc>
                        <a:spcBef>
                          <a:spcPts val="0"/>
                        </a:spcBef>
                        <a:spcAft>
                          <a:spcPts val="0"/>
                        </a:spcAft>
                        <a:buNone/>
                      </a:pPr>
                      <a:r>
                        <a:rPr lang="en-GB" sz="1300" b="0" i="0" u="none" strike="noStrike" kern="1200" noProof="0">
                          <a:solidFill>
                            <a:schemeClr val="dk1"/>
                          </a:solidFill>
                          <a:effectLst/>
                          <a:latin typeface="Arial" panose="020B0604020202020204" pitchFamily="34" charset="0"/>
                          <a:cs typeface="Arial" panose="020B0604020202020204" pitchFamily="34" charset="0"/>
                        </a:rPr>
                        <a:t>As of March 2024 reporting Herefordshire and Worcestershire achieved an access rate of 8,745 over the previous 12-month period, against a target of 11,865 set nationally, leaving a deficit of 3,120 against the national ambition. This position has improved from April to July 2024 to 9,265 against the same target, leaving a deficit of 2,600.</a:t>
                      </a:r>
                    </a:p>
                    <a:p>
                      <a:pPr lvl="0" algn="just">
                        <a:lnSpc>
                          <a:spcPct val="100000"/>
                        </a:lnSpc>
                        <a:spcBef>
                          <a:spcPts val="0"/>
                        </a:spcBef>
                        <a:spcAft>
                          <a:spcPts val="0"/>
                        </a:spcAft>
                        <a:buNone/>
                      </a:pPr>
                      <a:r>
                        <a:rPr lang="en-GB" sz="1300" b="0" i="0" u="none" strike="noStrike" kern="1200" noProof="0">
                          <a:solidFill>
                            <a:schemeClr val="dk1"/>
                          </a:solidFill>
                          <a:effectLst/>
                          <a:latin typeface="Arial" panose="020B0604020202020204" pitchFamily="34" charset="0"/>
                          <a:cs typeface="Arial" panose="020B0604020202020204" pitchFamily="34" charset="0"/>
                        </a:rPr>
                        <a:t>The access rate in Herefordshire and Worcestershire is currently made up primarily of interventions and activity from the following services:</a:t>
                      </a:r>
                      <a:endParaRPr lang="en-GB" sz="1300">
                        <a:latin typeface="Arial" panose="020B0604020202020204" pitchFamily="34" charset="0"/>
                        <a:cs typeface="Arial" panose="020B0604020202020204" pitchFamily="34" charset="0"/>
                      </a:endParaRPr>
                    </a:p>
                    <a:p>
                      <a:pPr marL="0" lvl="0" indent="0" algn="l">
                        <a:lnSpc>
                          <a:spcPct val="100000"/>
                        </a:lnSpc>
                        <a:spcBef>
                          <a:spcPts val="0"/>
                        </a:spcBef>
                        <a:spcAft>
                          <a:spcPts val="0"/>
                        </a:spcAft>
                        <a:buNone/>
                      </a:pPr>
                      <a:r>
                        <a:rPr lang="en-GB" sz="1300" b="0" i="0" u="none" strike="noStrike" kern="1200" noProof="0">
                          <a:solidFill>
                            <a:schemeClr val="dk1"/>
                          </a:solidFill>
                          <a:effectLst/>
                          <a:latin typeface="Arial" panose="020B0604020202020204" pitchFamily="34" charset="0"/>
                          <a:cs typeface="Arial" panose="020B0604020202020204" pitchFamily="34" charset="0"/>
                        </a:rPr>
                        <a:t>Herefordshire and Worcestershire Health and Care NHS Trust (HWHCT)</a:t>
                      </a:r>
                      <a:endParaRPr lang="en-GB" sz="1300">
                        <a:latin typeface="Arial" panose="020B0604020202020204" pitchFamily="34" charset="0"/>
                        <a:cs typeface="Arial" panose="020B0604020202020204" pitchFamily="34" charset="0"/>
                      </a:endParaRPr>
                    </a:p>
                    <a:p>
                      <a:pPr marL="742950" lvl="1" indent="-285750" algn="l">
                        <a:lnSpc>
                          <a:spcPct val="100000"/>
                        </a:lnSpc>
                        <a:spcBef>
                          <a:spcPts val="0"/>
                        </a:spcBef>
                        <a:spcAft>
                          <a:spcPts val="0"/>
                        </a:spcAft>
                        <a:buFont typeface="Arial"/>
                        <a:buChar char="•"/>
                      </a:pPr>
                      <a:r>
                        <a:rPr lang="en-GB" sz="1300" b="0" i="0" u="none" strike="noStrike" kern="1200" noProof="0">
                          <a:solidFill>
                            <a:schemeClr val="dk1"/>
                          </a:solidFill>
                          <a:effectLst/>
                          <a:latin typeface="Arial" panose="020B0604020202020204" pitchFamily="34" charset="0"/>
                          <a:cs typeface="Arial" panose="020B0604020202020204" pitchFamily="34" charset="0"/>
                        </a:rPr>
                        <a:t>CAMHS (circa 3,250 per year)</a:t>
                      </a:r>
                      <a:endParaRPr lang="en-GB" sz="1300">
                        <a:latin typeface="Arial" panose="020B0604020202020204" pitchFamily="34" charset="0"/>
                        <a:cs typeface="Arial" panose="020B0604020202020204" pitchFamily="34" charset="0"/>
                      </a:endParaRPr>
                    </a:p>
                    <a:p>
                      <a:pPr marL="742950" lvl="1" indent="-285750" algn="l">
                        <a:lnSpc>
                          <a:spcPct val="100000"/>
                        </a:lnSpc>
                        <a:spcBef>
                          <a:spcPts val="0"/>
                        </a:spcBef>
                        <a:spcAft>
                          <a:spcPts val="0"/>
                        </a:spcAft>
                        <a:buFont typeface="Arial"/>
                        <a:buChar char="•"/>
                      </a:pPr>
                      <a:r>
                        <a:rPr lang="en-GB" sz="1300" b="0" i="0" u="none" strike="noStrike" kern="1200" noProof="0">
                          <a:solidFill>
                            <a:schemeClr val="dk1"/>
                          </a:solidFill>
                          <a:effectLst/>
                          <a:latin typeface="Arial" panose="020B0604020202020204" pitchFamily="34" charset="0"/>
                          <a:cs typeface="Arial" panose="020B0604020202020204" pitchFamily="34" charset="0"/>
                        </a:rPr>
                        <a:t>MHST (circa 1,800 per year)</a:t>
                      </a:r>
                      <a:endParaRPr lang="en-GB" sz="1300">
                        <a:latin typeface="Arial" panose="020B0604020202020204" pitchFamily="34" charset="0"/>
                        <a:cs typeface="Arial" panose="020B0604020202020204" pitchFamily="34" charset="0"/>
                      </a:endParaRPr>
                    </a:p>
                    <a:p>
                      <a:pPr marL="742950" lvl="1" indent="-285750" algn="l">
                        <a:lnSpc>
                          <a:spcPct val="100000"/>
                        </a:lnSpc>
                        <a:spcBef>
                          <a:spcPts val="0"/>
                        </a:spcBef>
                        <a:spcAft>
                          <a:spcPts val="0"/>
                        </a:spcAft>
                        <a:buFont typeface="Arial"/>
                        <a:buChar char="•"/>
                      </a:pPr>
                      <a:r>
                        <a:rPr lang="en-GB" sz="1300" b="0" i="0" u="none" strike="noStrike" kern="1200" noProof="0">
                          <a:solidFill>
                            <a:schemeClr val="dk1"/>
                          </a:solidFill>
                          <a:effectLst/>
                          <a:latin typeface="Arial" panose="020B0604020202020204" pitchFamily="34" charset="0"/>
                          <a:cs typeface="Arial" panose="020B0604020202020204" pitchFamily="34" charset="0"/>
                        </a:rPr>
                        <a:t>Reach4Wellbeing (circa 500 per year)</a:t>
                      </a:r>
                      <a:endParaRPr lang="en-GB" sz="1300" b="0" i="0" u="none" strike="noStrike" noProof="0">
                        <a:latin typeface="Arial" panose="020B0604020202020204" pitchFamily="34" charset="0"/>
                        <a:cs typeface="Arial" panose="020B0604020202020204" pitchFamily="34" charset="0"/>
                      </a:endParaRPr>
                    </a:p>
                    <a:p>
                      <a:pPr marL="742950" lvl="1" indent="-285750" algn="l">
                        <a:lnSpc>
                          <a:spcPct val="100000"/>
                        </a:lnSpc>
                        <a:spcBef>
                          <a:spcPts val="0"/>
                        </a:spcBef>
                        <a:spcAft>
                          <a:spcPts val="0"/>
                        </a:spcAft>
                        <a:buFont typeface="Arial"/>
                        <a:buChar char="•"/>
                      </a:pPr>
                      <a:r>
                        <a:rPr lang="en-GB" sz="1300" b="0" i="0" u="none" strike="noStrike" kern="1200" noProof="0">
                          <a:solidFill>
                            <a:schemeClr val="dk1"/>
                          </a:solidFill>
                          <a:effectLst/>
                          <a:latin typeface="Arial" panose="020B0604020202020204" pitchFamily="34" charset="0"/>
                          <a:cs typeface="Arial" panose="020B0604020202020204" pitchFamily="34" charset="0"/>
                        </a:rPr>
                        <a:t>Kooth (sub-contracted) (circa 2,000 per year)</a:t>
                      </a:r>
                      <a:endParaRPr lang="en-GB" sz="1300">
                        <a:latin typeface="Arial" panose="020B0604020202020204" pitchFamily="34" charset="0"/>
                        <a:cs typeface="Arial" panose="020B0604020202020204" pitchFamily="34" charset="0"/>
                      </a:endParaRPr>
                    </a:p>
                    <a:p>
                      <a:pPr marL="742950" lvl="1" indent="-285750" algn="l">
                        <a:lnSpc>
                          <a:spcPct val="100000"/>
                        </a:lnSpc>
                        <a:spcBef>
                          <a:spcPts val="0"/>
                        </a:spcBef>
                        <a:spcAft>
                          <a:spcPts val="0"/>
                        </a:spcAft>
                        <a:buFont typeface="Arial"/>
                        <a:buChar char="•"/>
                      </a:pPr>
                      <a:r>
                        <a:rPr lang="en-GB" sz="1300" b="0" i="0" u="none" strike="noStrike" kern="1200" noProof="0">
                          <a:solidFill>
                            <a:schemeClr val="dk1"/>
                          </a:solidFill>
                          <a:effectLst/>
                          <a:latin typeface="Arial" panose="020B0604020202020204" pitchFamily="34" charset="0"/>
                          <a:cs typeface="Arial" panose="020B0604020202020204" pitchFamily="34" charset="0"/>
                        </a:rPr>
                        <a:t>CLD Trust (circa 1,200 per year)</a:t>
                      </a:r>
                      <a:endParaRPr lang="en-GB" sz="1300">
                        <a:latin typeface="Arial" panose="020B0604020202020204" pitchFamily="34" charset="0"/>
                        <a:cs typeface="Arial" panose="020B0604020202020204" pitchFamily="34" charset="0"/>
                      </a:endParaRPr>
                    </a:p>
                    <a:p>
                      <a:pPr lvl="0" indent="0" algn="just">
                        <a:lnSpc>
                          <a:spcPct val="100000"/>
                        </a:lnSpc>
                        <a:spcBef>
                          <a:spcPts val="0"/>
                        </a:spcBef>
                        <a:spcAft>
                          <a:spcPts val="0"/>
                        </a:spcAft>
                        <a:buNone/>
                      </a:pPr>
                      <a:endParaRPr lang="en-GB" sz="1300" b="0" i="0" u="none" strike="noStrike" kern="1200" noProof="0">
                        <a:solidFill>
                          <a:schemeClr val="dk1"/>
                        </a:solidFill>
                        <a:effectLst/>
                        <a:latin typeface="Arial" panose="020B0604020202020204" pitchFamily="34" charset="0"/>
                        <a:cs typeface="Arial" panose="020B0604020202020204" pitchFamily="34" charset="0"/>
                      </a:endParaRPr>
                    </a:p>
                    <a:p>
                      <a:pPr lvl="0" indent="0" algn="just">
                        <a:lnSpc>
                          <a:spcPct val="100000"/>
                        </a:lnSpc>
                        <a:spcBef>
                          <a:spcPts val="0"/>
                        </a:spcBef>
                        <a:spcAft>
                          <a:spcPts val="0"/>
                        </a:spcAft>
                        <a:buNone/>
                      </a:pPr>
                      <a:r>
                        <a:rPr lang="en-GB" sz="1300" b="0" i="0" u="none" strike="noStrike" kern="1200" noProof="0">
                          <a:solidFill>
                            <a:schemeClr val="dk1"/>
                          </a:solidFill>
                          <a:effectLst/>
                          <a:latin typeface="Arial" panose="020B0604020202020204" pitchFamily="34" charset="0"/>
                          <a:cs typeface="Arial" panose="020B0604020202020204" pitchFamily="34" charset="0"/>
                        </a:rPr>
                        <a:t>Because the metric only counts each individual patient once, regardless of whether they attend multiple services / pathways, it is difficult for precise numbers to be accounted for by individual provider. The above totals are therefore approximate and will not necessarily be an accurate reflection of all activity undertaken by the different teams.</a:t>
                      </a:r>
                      <a:endParaRPr lang="en-GB" sz="1300">
                        <a:latin typeface="Arial" panose="020B0604020202020204" pitchFamily="34" charset="0"/>
                        <a:cs typeface="Arial" panose="020B0604020202020204" pitchFamily="34" charset="0"/>
                      </a:endParaRPr>
                    </a:p>
                    <a:p>
                      <a:pPr lvl="0">
                        <a:buNone/>
                      </a:pPr>
                      <a:endParaRPr lang="en-GB" sz="1300" kern="120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lvl="0" algn="just">
                        <a:lnSpc>
                          <a:spcPct val="100000"/>
                        </a:lnSpc>
                        <a:spcBef>
                          <a:spcPts val="0"/>
                        </a:spcBef>
                        <a:spcAft>
                          <a:spcPts val="0"/>
                        </a:spcAft>
                        <a:buNone/>
                      </a:pPr>
                      <a:r>
                        <a:rPr lang="en-GB" sz="1300" b="0" i="0" u="none" strike="noStrike" noProof="0">
                          <a:latin typeface="Arial" panose="020B0604020202020204" pitchFamily="34" charset="0"/>
                          <a:cs typeface="Arial" panose="020B0604020202020204" pitchFamily="34" charset="0"/>
                        </a:rPr>
                        <a:t>Four major actions will be taken to address the access deficit for children and young people in Herefordshire and Worcestershire:</a:t>
                      </a:r>
                      <a:endParaRPr lang="en-US" sz="1300">
                        <a:latin typeface="Arial" panose="020B0604020202020204" pitchFamily="34" charset="0"/>
                        <a:cs typeface="Arial" panose="020B0604020202020204" pitchFamily="34" charset="0"/>
                      </a:endParaRPr>
                    </a:p>
                    <a:p>
                      <a:pPr marL="0" lvl="0" indent="0" algn="l">
                        <a:lnSpc>
                          <a:spcPct val="100000"/>
                        </a:lnSpc>
                        <a:buNone/>
                      </a:pPr>
                      <a:endParaRPr lang="en-GB" sz="1300" b="0" i="0" u="none" strike="noStrike" noProof="0">
                        <a:solidFill>
                          <a:srgbClr val="000000"/>
                        </a:solidFill>
                        <a:latin typeface="Arial" panose="020B0604020202020204" pitchFamily="34" charset="0"/>
                        <a:cs typeface="Arial" panose="020B0604020202020204" pitchFamily="34" charset="0"/>
                      </a:endParaRPr>
                    </a:p>
                    <a:p>
                      <a:pPr marL="0" lvl="0" indent="0" algn="l">
                        <a:lnSpc>
                          <a:spcPct val="100000"/>
                        </a:lnSpc>
                        <a:buNone/>
                      </a:pPr>
                      <a:r>
                        <a:rPr lang="en-GB" sz="1300" b="0" i="0" u="none" strike="noStrike" noProof="0">
                          <a:solidFill>
                            <a:srgbClr val="000000"/>
                          </a:solidFill>
                          <a:latin typeface="Arial" panose="020B0604020202020204" pitchFamily="34" charset="0"/>
                          <a:cs typeface="Arial" panose="020B0604020202020204" pitchFamily="34" charset="0"/>
                        </a:rPr>
                        <a:t>Commission Lumi Nova, which is a digital treatment platform aimed at children aged 7-12 in the form of a video game that facilitates graded exposures and psychoeducation</a:t>
                      </a:r>
                    </a:p>
                    <a:p>
                      <a:pPr marL="0" lvl="0" indent="0" algn="l">
                        <a:lnSpc>
                          <a:spcPct val="100000"/>
                        </a:lnSpc>
                        <a:buNone/>
                      </a:pPr>
                      <a:endParaRPr lang="en-GB" sz="1300" b="0" i="0" u="none" strike="noStrike" noProof="0">
                        <a:solidFill>
                          <a:srgbClr val="000000"/>
                        </a:solidFill>
                        <a:latin typeface="Arial" panose="020B0604020202020204" pitchFamily="34" charset="0"/>
                        <a:cs typeface="Arial" panose="020B0604020202020204" pitchFamily="34" charset="0"/>
                      </a:endParaRPr>
                    </a:p>
                    <a:p>
                      <a:pPr marL="0" lvl="0" indent="0" algn="l">
                        <a:lnSpc>
                          <a:spcPct val="100000"/>
                        </a:lnSpc>
                        <a:buNone/>
                      </a:pPr>
                      <a:r>
                        <a:rPr lang="en-GB" sz="1300" b="0" i="0" u="none" strike="noStrike" noProof="0">
                          <a:solidFill>
                            <a:srgbClr val="000000"/>
                          </a:solidFill>
                          <a:latin typeface="Arial" panose="020B0604020202020204" pitchFamily="34" charset="0"/>
                          <a:cs typeface="Arial" panose="020B0604020202020204" pitchFamily="34" charset="0"/>
                        </a:rPr>
                        <a:t>Act On It is a school-based service across 14 schools and colleges in Worcestershire, supporting children and young people utilising a combination of group-based psychoeducation programmes and one-to-one Social Prescribing Link Worker support. Delivered as a collaboration between Onside Advocacy and Action for Children</a:t>
                      </a:r>
                    </a:p>
                    <a:p>
                      <a:pPr marL="0" lvl="0" indent="0" algn="l">
                        <a:lnSpc>
                          <a:spcPct val="100000"/>
                        </a:lnSpc>
                        <a:buNone/>
                      </a:pPr>
                      <a:endParaRPr lang="en-GB" sz="1300" b="0" i="0" u="none" strike="noStrike" noProof="0">
                        <a:solidFill>
                          <a:srgbClr val="000000"/>
                        </a:solidFill>
                        <a:latin typeface="Arial" panose="020B0604020202020204" pitchFamily="34" charset="0"/>
                        <a:cs typeface="Arial" panose="020B0604020202020204" pitchFamily="34" charset="0"/>
                      </a:endParaRPr>
                    </a:p>
                    <a:p>
                      <a:pPr marL="0" lvl="0" indent="0" algn="l">
                        <a:lnSpc>
                          <a:spcPct val="100000"/>
                        </a:lnSpc>
                        <a:buNone/>
                      </a:pPr>
                      <a:r>
                        <a:rPr lang="en-GB" sz="1300" b="0" i="0" u="none" strike="noStrike" noProof="0">
                          <a:solidFill>
                            <a:srgbClr val="000000"/>
                          </a:solidFill>
                          <a:latin typeface="Arial" panose="020B0604020202020204" pitchFamily="34" charset="0"/>
                          <a:cs typeface="Arial" panose="020B0604020202020204" pitchFamily="34" charset="0"/>
                        </a:rPr>
                        <a:t>Re-procure emotional wellbeing and mental health services: Currently the Preventative and Early Intervention offer for children and young people is delivered by three different providers across Herefordshire and Worcestershire</a:t>
                      </a:r>
                    </a:p>
                    <a:p>
                      <a:pPr marL="0" lvl="0" indent="0" algn="l">
                        <a:lnSpc>
                          <a:spcPct val="100000"/>
                        </a:lnSpc>
                        <a:buNone/>
                      </a:pPr>
                      <a:endParaRPr lang="en-GB" sz="1300" b="0" i="0" u="none" strike="noStrike" noProof="0">
                        <a:solidFill>
                          <a:srgbClr val="000000"/>
                        </a:solidFill>
                        <a:latin typeface="Arial" panose="020B0604020202020204" pitchFamily="34" charset="0"/>
                        <a:cs typeface="Arial" panose="020B0604020202020204" pitchFamily="34" charset="0"/>
                      </a:endParaRPr>
                    </a:p>
                    <a:p>
                      <a:pPr marL="0" lvl="0" indent="0" algn="l">
                        <a:lnSpc>
                          <a:spcPct val="100000"/>
                        </a:lnSpc>
                        <a:buNone/>
                      </a:pPr>
                      <a:r>
                        <a:rPr lang="en-GB" sz="1300" b="0" i="0" u="none" strike="noStrike" noProof="0">
                          <a:solidFill>
                            <a:srgbClr val="000000"/>
                          </a:solidFill>
                          <a:latin typeface="Arial" panose="020B0604020202020204" pitchFamily="34" charset="0"/>
                          <a:cs typeface="Arial" panose="020B0604020202020204" pitchFamily="34" charset="0"/>
                        </a:rPr>
                        <a:t>Following the restoration of Carenotes and a review of options to increase access and capture of activity within HWHCT services, including discussion with other provider Trusts, a trajectory has been established for increased access.</a:t>
                      </a:r>
                      <a:endParaRPr lang="en-GB" sz="13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8495593"/>
                  </a:ext>
                </a:extLst>
              </a:tr>
            </a:tbl>
          </a:graphicData>
        </a:graphic>
      </p:graphicFrame>
      <p:sp>
        <p:nvSpPr>
          <p:cNvPr id="7" name="TextBox 6">
            <a:extLst>
              <a:ext uri="{FF2B5EF4-FFF2-40B4-BE49-F238E27FC236}">
                <a16:creationId xmlns:a16="http://schemas.microsoft.com/office/drawing/2014/main" id="{A13EACBD-D32D-EC96-749D-B589458AB6B1}"/>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3" name="Picture 2">
            <a:extLst>
              <a:ext uri="{FF2B5EF4-FFF2-40B4-BE49-F238E27FC236}">
                <a16:creationId xmlns:a16="http://schemas.microsoft.com/office/drawing/2014/main" id="{D85158CC-5979-0DAE-C592-5BDE96A31D47}"/>
              </a:ext>
            </a:extLst>
          </p:cNvPr>
          <p:cNvPicPr>
            <a:picLocks noChangeAspect="1"/>
          </p:cNvPicPr>
          <p:nvPr/>
        </p:nvPicPr>
        <p:blipFill>
          <a:blip r:embed="rId2"/>
          <a:stretch>
            <a:fillRect/>
          </a:stretch>
        </p:blipFill>
        <p:spPr>
          <a:xfrm>
            <a:off x="10117481" y="38521"/>
            <a:ext cx="2019101" cy="530014"/>
          </a:xfrm>
          <a:prstGeom prst="rect">
            <a:avLst/>
          </a:prstGeom>
        </p:spPr>
      </p:pic>
      <p:pic>
        <p:nvPicPr>
          <p:cNvPr id="8" name="Picture 7">
            <a:extLst>
              <a:ext uri="{FF2B5EF4-FFF2-40B4-BE49-F238E27FC236}">
                <a16:creationId xmlns:a16="http://schemas.microsoft.com/office/drawing/2014/main" id="{93C57C2B-09B6-03A0-525B-81AA3EFE1820}"/>
              </a:ext>
            </a:extLst>
          </p:cNvPr>
          <p:cNvPicPr>
            <a:picLocks noChangeAspect="1"/>
          </p:cNvPicPr>
          <p:nvPr/>
        </p:nvPicPr>
        <p:blipFill>
          <a:blip r:embed="rId3"/>
          <a:stretch>
            <a:fillRect/>
          </a:stretch>
        </p:blipFill>
        <p:spPr>
          <a:xfrm>
            <a:off x="0" y="1101153"/>
            <a:ext cx="2686152" cy="2002756"/>
          </a:xfrm>
          <a:prstGeom prst="rect">
            <a:avLst/>
          </a:prstGeom>
        </p:spPr>
      </p:pic>
      <p:sp>
        <p:nvSpPr>
          <p:cNvPr id="9" name="Title 1">
            <a:extLst>
              <a:ext uri="{FF2B5EF4-FFF2-40B4-BE49-F238E27FC236}">
                <a16:creationId xmlns:a16="http://schemas.microsoft.com/office/drawing/2014/main" id="{078B9786-5FFD-D3EA-6FF7-62CCCBC0E750}"/>
              </a:ext>
            </a:extLst>
          </p:cNvPr>
          <p:cNvSpPr>
            <a:spLocks noGrp="1"/>
          </p:cNvSpPr>
          <p:nvPr>
            <p:ph type="title"/>
          </p:nvPr>
        </p:nvSpPr>
        <p:spPr>
          <a:xfrm>
            <a:off x="0" y="32250"/>
            <a:ext cx="10712450" cy="951752"/>
          </a:xfrm>
        </p:spPr>
        <p:txBody>
          <a:bodyPr>
            <a:normAutofit/>
          </a:bodyPr>
          <a:lstStyle/>
          <a:p>
            <a:r>
              <a:rPr lang="en-GB" sz="2400"/>
              <a:t>5 Key Clinical Areas of CYP Health Inequalities: Mental Health</a:t>
            </a:r>
          </a:p>
        </p:txBody>
      </p:sp>
      <p:sp>
        <p:nvSpPr>
          <p:cNvPr id="11" name="Slide Number Placeholder 10">
            <a:extLst>
              <a:ext uri="{FF2B5EF4-FFF2-40B4-BE49-F238E27FC236}">
                <a16:creationId xmlns:a16="http://schemas.microsoft.com/office/drawing/2014/main" id="{5FAE6B72-A364-93B4-8142-1F5DC352BCF9}"/>
              </a:ext>
            </a:extLst>
          </p:cNvPr>
          <p:cNvSpPr>
            <a:spLocks noGrp="1"/>
          </p:cNvSpPr>
          <p:nvPr>
            <p:ph type="sldNum" sz="quarter" idx="12"/>
          </p:nvPr>
        </p:nvSpPr>
        <p:spPr/>
        <p:txBody>
          <a:bodyPr/>
          <a:lstStyle/>
          <a:p>
            <a:fld id="{90B30DD5-1EF8-48BF-BC70-8C78D8C5415C}" type="slidenum">
              <a:rPr lang="en-GB" smtClean="0"/>
              <a:t>33</a:t>
            </a:fld>
            <a:endParaRPr lang="en-GB"/>
          </a:p>
        </p:txBody>
      </p:sp>
    </p:spTree>
    <p:extLst>
      <p:ext uri="{BB962C8B-B14F-4D97-AF65-F5344CB8AC3E}">
        <p14:creationId xmlns:p14="http://schemas.microsoft.com/office/powerpoint/2010/main" val="599230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A9A64B3-8AED-1F8C-03A3-20B439722D43}"/>
              </a:ext>
            </a:extLst>
          </p:cNvPr>
          <p:cNvSpPr>
            <a:spLocks noGrp="1"/>
          </p:cNvSpPr>
          <p:nvPr>
            <p:ph idx="1"/>
          </p:nvPr>
        </p:nvSpPr>
        <p:spPr>
          <a:xfrm>
            <a:off x="515162" y="1252045"/>
            <a:ext cx="3433804" cy="5023221"/>
          </a:xfrm>
          <a:solidFill>
            <a:schemeClr val="accent5">
              <a:lumMod val="20000"/>
              <a:lumOff val="80000"/>
            </a:schemeClr>
          </a:solidFill>
        </p:spPr>
        <p:txBody>
          <a:bodyPr anchor="ctr">
            <a:normAutofit/>
          </a:bodyPr>
          <a:lstStyle/>
          <a:p>
            <a:pPr marL="0" indent="0" algn="l">
              <a:buNone/>
            </a:pPr>
            <a:r>
              <a:rPr lang="en-US" sz="2000" b="1" i="0">
                <a:solidFill>
                  <a:srgbClr val="212529"/>
                </a:solidFill>
                <a:effectLst/>
                <a:latin typeface="Arial" panose="020B0604020202020204" pitchFamily="34" charset="0"/>
              </a:rPr>
              <a:t>Current population</a:t>
            </a:r>
          </a:p>
          <a:p>
            <a:pPr algn="l"/>
            <a:r>
              <a:rPr lang="en-US" sz="2000">
                <a:solidFill>
                  <a:srgbClr val="212529"/>
                </a:solidFill>
                <a:latin typeface="Arial"/>
                <a:cs typeface="Arial"/>
              </a:rPr>
              <a:t>34,000 under 18s live in Herefordshire</a:t>
            </a:r>
            <a:endParaRPr lang="en-US" sz="2000" b="0" i="0">
              <a:solidFill>
                <a:srgbClr val="212529"/>
              </a:solidFill>
              <a:effectLst/>
              <a:latin typeface="Arial"/>
              <a:cs typeface="Arial"/>
            </a:endParaRPr>
          </a:p>
          <a:p>
            <a:pPr algn="l"/>
            <a:r>
              <a:rPr lang="en-US" sz="2000" b="0" i="0" u="none" strike="noStrike">
                <a:solidFill>
                  <a:srgbClr val="212529"/>
                </a:solidFill>
                <a:effectLst/>
                <a:latin typeface="Arial" panose="020B0604020202020204" pitchFamily="34" charset="0"/>
                <a:hlinkClick r:id="rId2"/>
              </a:rPr>
              <a:t>18.0</a:t>
            </a:r>
            <a:r>
              <a:rPr lang="en-US" sz="2000" u="none" strike="noStrike">
                <a:solidFill>
                  <a:srgbClr val="212529"/>
                </a:solidFill>
                <a:latin typeface="Arial" panose="020B0604020202020204" pitchFamily="34" charset="0"/>
              </a:rPr>
              <a:t>%</a:t>
            </a:r>
            <a:r>
              <a:rPr lang="en-US" sz="2000" b="0" i="0">
                <a:solidFill>
                  <a:srgbClr val="212529"/>
                </a:solidFill>
                <a:effectLst/>
                <a:latin typeface="Arial" panose="020B0604020202020204" pitchFamily="34" charset="0"/>
              </a:rPr>
              <a:t> </a:t>
            </a:r>
            <a:r>
              <a:rPr lang="en-US" sz="2000">
                <a:solidFill>
                  <a:srgbClr val="212529"/>
                </a:solidFill>
              </a:rPr>
              <a:t>of the county population</a:t>
            </a:r>
            <a:endParaRPr lang="en-US" sz="2000" b="0" i="0">
              <a:solidFill>
                <a:srgbClr val="212529"/>
              </a:solidFill>
              <a:effectLst/>
              <a:latin typeface="Arial" panose="020B0604020202020204" pitchFamily="34" charset="0"/>
            </a:endParaRPr>
          </a:p>
          <a:p>
            <a:r>
              <a:rPr lang="en-US" sz="2000">
                <a:solidFill>
                  <a:srgbClr val="212529"/>
                </a:solidFill>
              </a:rPr>
              <a:t>The areas with the largest population of under 18s include: </a:t>
            </a:r>
          </a:p>
          <a:p>
            <a:pPr lvl="1"/>
            <a:r>
              <a:rPr lang="en-US" sz="1600">
                <a:solidFill>
                  <a:srgbClr val="212529"/>
                </a:solidFill>
              </a:rPr>
              <a:t>Golden Post/Newton Farm (29%) </a:t>
            </a:r>
          </a:p>
          <a:p>
            <a:pPr lvl="1"/>
            <a:r>
              <a:rPr lang="en-US" sz="1600" b="0" i="0">
                <a:solidFill>
                  <a:srgbClr val="212529"/>
                </a:solidFill>
                <a:effectLst/>
                <a:latin typeface="Arial" panose="020B0604020202020204" pitchFamily="34" charset="0"/>
              </a:rPr>
              <a:t>Newton F</a:t>
            </a:r>
            <a:r>
              <a:rPr lang="en-US" sz="1600">
                <a:solidFill>
                  <a:srgbClr val="212529"/>
                </a:solidFill>
              </a:rPr>
              <a:t>arm/Brampton Road (26%) </a:t>
            </a:r>
          </a:p>
          <a:p>
            <a:pPr lvl="1"/>
            <a:r>
              <a:rPr lang="en-US" sz="1600" b="0" i="0">
                <a:solidFill>
                  <a:srgbClr val="212529"/>
                </a:solidFill>
                <a:effectLst/>
                <a:latin typeface="Arial"/>
                <a:cs typeface="Arial"/>
              </a:rPr>
              <a:t>Putson (26%) </a:t>
            </a:r>
          </a:p>
          <a:p>
            <a:pPr lvl="1"/>
            <a:r>
              <a:rPr lang="en-US" sz="1600">
                <a:solidFill>
                  <a:srgbClr val="212529"/>
                </a:solidFill>
              </a:rPr>
              <a:t>Ridgemore (26%) </a:t>
            </a:r>
            <a:r>
              <a:rPr lang="en-US" sz="1600" b="0" i="0">
                <a:solidFill>
                  <a:srgbClr val="212529"/>
                </a:solidFill>
                <a:effectLst/>
                <a:latin typeface="Arial" panose="020B0604020202020204" pitchFamily="34" charset="0"/>
              </a:rPr>
              <a:t> </a:t>
            </a:r>
          </a:p>
          <a:p>
            <a:pPr algn="l"/>
            <a:endParaRPr lang="en-US" sz="2000" b="0" i="0">
              <a:solidFill>
                <a:srgbClr val="212529"/>
              </a:solidFill>
              <a:effectLst/>
              <a:latin typeface="Arial" panose="020B0604020202020204" pitchFamily="34" charset="0"/>
            </a:endParaRPr>
          </a:p>
        </p:txBody>
      </p:sp>
      <p:sp>
        <p:nvSpPr>
          <p:cNvPr id="10" name="TextBox 9">
            <a:extLst>
              <a:ext uri="{FF2B5EF4-FFF2-40B4-BE49-F238E27FC236}">
                <a16:creationId xmlns:a16="http://schemas.microsoft.com/office/drawing/2014/main" id="{35C89E62-FB18-C634-E036-179A41170298}"/>
              </a:ext>
            </a:extLst>
          </p:cNvPr>
          <p:cNvSpPr txBox="1"/>
          <p:nvPr/>
        </p:nvSpPr>
        <p:spPr>
          <a:xfrm>
            <a:off x="4526280" y="1139966"/>
            <a:ext cx="6394624" cy="369332"/>
          </a:xfrm>
          <a:prstGeom prst="rect">
            <a:avLst/>
          </a:prstGeom>
          <a:noFill/>
        </p:spPr>
        <p:txBody>
          <a:bodyPr wrap="square">
            <a:spAutoFit/>
          </a:bodyPr>
          <a:lstStyle/>
          <a:p>
            <a:r>
              <a:rPr lang="en-US">
                <a:latin typeface="Arial" panose="020B0604020202020204" pitchFamily="34" charset="0"/>
              </a:rPr>
              <a:t>Map showing CYP by LSOA (MYE 2022)</a:t>
            </a:r>
            <a:endParaRPr lang="en-GB"/>
          </a:p>
        </p:txBody>
      </p:sp>
      <p:pic>
        <p:nvPicPr>
          <p:cNvPr id="2" name="Picture 1">
            <a:extLst>
              <a:ext uri="{FF2B5EF4-FFF2-40B4-BE49-F238E27FC236}">
                <a16:creationId xmlns:a16="http://schemas.microsoft.com/office/drawing/2014/main" id="{6D9A446C-66F1-7A00-5CE4-38AD41942439}"/>
              </a:ext>
            </a:extLst>
          </p:cNvPr>
          <p:cNvPicPr>
            <a:picLocks noChangeAspect="1"/>
          </p:cNvPicPr>
          <p:nvPr/>
        </p:nvPicPr>
        <p:blipFill>
          <a:blip r:embed="rId3"/>
          <a:stretch>
            <a:fillRect/>
          </a:stretch>
        </p:blipFill>
        <p:spPr>
          <a:xfrm>
            <a:off x="10117481" y="38521"/>
            <a:ext cx="2019101" cy="530014"/>
          </a:xfrm>
          <a:prstGeom prst="rect">
            <a:avLst/>
          </a:prstGeom>
        </p:spPr>
      </p:pic>
      <p:sp>
        <p:nvSpPr>
          <p:cNvPr id="3" name="TextBox 2">
            <a:extLst>
              <a:ext uri="{FF2B5EF4-FFF2-40B4-BE49-F238E27FC236}">
                <a16:creationId xmlns:a16="http://schemas.microsoft.com/office/drawing/2014/main" id="{8552A550-3D47-40FB-4434-32ED79732888}"/>
              </a:ext>
            </a:extLst>
          </p:cNvPr>
          <p:cNvSpPr txBox="1"/>
          <p:nvPr/>
        </p:nvSpPr>
        <p:spPr>
          <a:xfrm>
            <a:off x="0" y="6588952"/>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sp>
        <p:nvSpPr>
          <p:cNvPr id="4" name="Title 1">
            <a:extLst>
              <a:ext uri="{FF2B5EF4-FFF2-40B4-BE49-F238E27FC236}">
                <a16:creationId xmlns:a16="http://schemas.microsoft.com/office/drawing/2014/main" id="{4E4AC718-2509-B672-8CF4-B5D293BCA147}"/>
              </a:ext>
            </a:extLst>
          </p:cNvPr>
          <p:cNvSpPr txBox="1">
            <a:spLocks/>
          </p:cNvSpPr>
          <p:nvPr/>
        </p:nvSpPr>
        <p:spPr>
          <a:xfrm>
            <a:off x="433140" y="100660"/>
            <a:ext cx="11325720" cy="5779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a:lstStyle>
          <a:p>
            <a:r>
              <a:rPr lang="en-US" sz="2800">
                <a:latin typeface="Arial"/>
                <a:cs typeface="Arial"/>
              </a:rPr>
              <a:t>CYP </a:t>
            </a:r>
            <a:r>
              <a:rPr lang="en-US" sz="2800" dirty="0">
                <a:latin typeface="Arial"/>
                <a:cs typeface="Arial"/>
              </a:rPr>
              <a:t>Population</a:t>
            </a:r>
            <a:r>
              <a:rPr lang="en-US" sz="2800">
                <a:latin typeface="Arial"/>
                <a:cs typeface="Arial"/>
              </a:rPr>
              <a:t> in Herefordshire (MYE 2022)</a:t>
            </a:r>
            <a:endParaRPr lang="en-US" sz="2800"/>
          </a:p>
        </p:txBody>
      </p:sp>
      <p:pic>
        <p:nvPicPr>
          <p:cNvPr id="8" name="Picture 7">
            <a:extLst>
              <a:ext uri="{FF2B5EF4-FFF2-40B4-BE49-F238E27FC236}">
                <a16:creationId xmlns:a16="http://schemas.microsoft.com/office/drawing/2014/main" id="{43A49411-38B3-7658-2FB0-F4623C083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8858" y="1837344"/>
            <a:ext cx="7418154" cy="4434211"/>
          </a:xfrm>
          <a:prstGeom prst="rect">
            <a:avLst/>
          </a:prstGeom>
        </p:spPr>
      </p:pic>
      <p:sp>
        <p:nvSpPr>
          <p:cNvPr id="6" name="Slide Number Placeholder 5">
            <a:extLst>
              <a:ext uri="{FF2B5EF4-FFF2-40B4-BE49-F238E27FC236}">
                <a16:creationId xmlns:a16="http://schemas.microsoft.com/office/drawing/2014/main" id="{3810A50B-74F9-3EB5-CA1D-3F8494F105D7}"/>
              </a:ext>
            </a:extLst>
          </p:cNvPr>
          <p:cNvSpPr>
            <a:spLocks noGrp="1"/>
          </p:cNvSpPr>
          <p:nvPr>
            <p:ph type="sldNum" sz="quarter" idx="12"/>
          </p:nvPr>
        </p:nvSpPr>
        <p:spPr/>
        <p:txBody>
          <a:bodyPr/>
          <a:lstStyle/>
          <a:p>
            <a:fld id="{90B30DD5-1EF8-48BF-BC70-8C78D8C5415C}" type="slidenum">
              <a:rPr lang="en-GB" smtClean="0"/>
              <a:t>4</a:t>
            </a:fld>
            <a:endParaRPr lang="en-GB"/>
          </a:p>
        </p:txBody>
      </p:sp>
    </p:spTree>
    <p:extLst>
      <p:ext uri="{BB962C8B-B14F-4D97-AF65-F5344CB8AC3E}">
        <p14:creationId xmlns:p14="http://schemas.microsoft.com/office/powerpoint/2010/main" val="2280838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ACA4F934-6148-2163-FB41-05D6929B684B}"/>
              </a:ext>
            </a:extLst>
          </p:cNvPr>
          <p:cNvSpPr txBox="1"/>
          <p:nvPr/>
        </p:nvSpPr>
        <p:spPr>
          <a:xfrm>
            <a:off x="0" y="6575542"/>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3" name="Picture 2">
            <a:extLst>
              <a:ext uri="{FF2B5EF4-FFF2-40B4-BE49-F238E27FC236}">
                <a16:creationId xmlns:a16="http://schemas.microsoft.com/office/drawing/2014/main" id="{2DCAF2A7-B87B-C23D-D984-0121905BB155}"/>
              </a:ext>
            </a:extLst>
          </p:cNvPr>
          <p:cNvPicPr>
            <a:picLocks noChangeAspect="1"/>
          </p:cNvPicPr>
          <p:nvPr/>
        </p:nvPicPr>
        <p:blipFill>
          <a:blip r:embed="rId2"/>
          <a:stretch>
            <a:fillRect/>
          </a:stretch>
        </p:blipFill>
        <p:spPr>
          <a:xfrm>
            <a:off x="10117481" y="38521"/>
            <a:ext cx="2019101" cy="530014"/>
          </a:xfrm>
          <a:prstGeom prst="rect">
            <a:avLst/>
          </a:prstGeom>
        </p:spPr>
      </p:pic>
      <p:sp>
        <p:nvSpPr>
          <p:cNvPr id="6" name="Title 1">
            <a:extLst>
              <a:ext uri="{FF2B5EF4-FFF2-40B4-BE49-F238E27FC236}">
                <a16:creationId xmlns:a16="http://schemas.microsoft.com/office/drawing/2014/main" id="{AD2F1E1B-A480-8086-E864-10D0ED097C52}"/>
              </a:ext>
            </a:extLst>
          </p:cNvPr>
          <p:cNvSpPr txBox="1">
            <a:spLocks/>
          </p:cNvSpPr>
          <p:nvPr/>
        </p:nvSpPr>
        <p:spPr>
          <a:xfrm>
            <a:off x="433140" y="100660"/>
            <a:ext cx="11325720" cy="5779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a:lstStyle>
          <a:p>
            <a:r>
              <a:rPr lang="en-US" sz="2800">
                <a:latin typeface="Arial"/>
                <a:cs typeface="Arial"/>
              </a:rPr>
              <a:t>Herefordshire: CYP </a:t>
            </a:r>
            <a:r>
              <a:rPr lang="en-US" sz="2800" dirty="0">
                <a:latin typeface="Arial"/>
                <a:cs typeface="Arial"/>
              </a:rPr>
              <a:t>Population Health</a:t>
            </a:r>
            <a:r>
              <a:rPr lang="en-US" sz="2800">
                <a:latin typeface="Arial"/>
                <a:cs typeface="Arial"/>
              </a:rPr>
              <a:t> 2023</a:t>
            </a:r>
            <a:endParaRPr lang="en-US" sz="2800"/>
          </a:p>
        </p:txBody>
      </p:sp>
      <p:pic>
        <p:nvPicPr>
          <p:cNvPr id="5" name="Content Placeholder 4" descr="A close-up of a blue circle&#10;&#10;Description automatically generated">
            <a:extLst>
              <a:ext uri="{FF2B5EF4-FFF2-40B4-BE49-F238E27FC236}">
                <a16:creationId xmlns:a16="http://schemas.microsoft.com/office/drawing/2014/main" id="{9556BCC3-64F2-01CC-A326-6F0CE84EC51E}"/>
              </a:ext>
            </a:extLst>
          </p:cNvPr>
          <p:cNvPicPr>
            <a:picLocks noGrp="1" noChangeAspect="1"/>
          </p:cNvPicPr>
          <p:nvPr>
            <p:ph idx="1"/>
          </p:nvPr>
        </p:nvPicPr>
        <p:blipFill>
          <a:blip r:embed="rId3"/>
          <a:stretch>
            <a:fillRect/>
          </a:stretch>
        </p:blipFill>
        <p:spPr>
          <a:xfrm>
            <a:off x="1022514" y="678600"/>
            <a:ext cx="10146972" cy="5649871"/>
          </a:xfrm>
        </p:spPr>
      </p:pic>
      <p:sp>
        <p:nvSpPr>
          <p:cNvPr id="7" name="Slide Number Placeholder 6">
            <a:extLst>
              <a:ext uri="{FF2B5EF4-FFF2-40B4-BE49-F238E27FC236}">
                <a16:creationId xmlns:a16="http://schemas.microsoft.com/office/drawing/2014/main" id="{2AA6E4CC-9BC0-B8B1-7CB5-38E0D2CD4B03}"/>
              </a:ext>
            </a:extLst>
          </p:cNvPr>
          <p:cNvSpPr>
            <a:spLocks noGrp="1"/>
          </p:cNvSpPr>
          <p:nvPr>
            <p:ph type="sldNum" sz="quarter" idx="12"/>
          </p:nvPr>
        </p:nvSpPr>
        <p:spPr/>
        <p:txBody>
          <a:bodyPr/>
          <a:lstStyle/>
          <a:p>
            <a:fld id="{90B30DD5-1EF8-48BF-BC70-8C78D8C5415C}" type="slidenum">
              <a:rPr lang="en-GB" smtClean="0"/>
              <a:t>5</a:t>
            </a:fld>
            <a:endParaRPr lang="en-GB"/>
          </a:p>
        </p:txBody>
      </p:sp>
    </p:spTree>
    <p:extLst>
      <p:ext uri="{BB962C8B-B14F-4D97-AF65-F5344CB8AC3E}">
        <p14:creationId xmlns:p14="http://schemas.microsoft.com/office/powerpoint/2010/main" val="1324810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city&#10;&#10;Description automatically generated">
            <a:extLst>
              <a:ext uri="{FF2B5EF4-FFF2-40B4-BE49-F238E27FC236}">
                <a16:creationId xmlns:a16="http://schemas.microsoft.com/office/drawing/2014/main" id="{42F2C402-D79D-B379-AFCC-69C4C97F2246}"/>
              </a:ext>
            </a:extLst>
          </p:cNvPr>
          <p:cNvPicPr>
            <a:picLocks noGrp="1" noChangeAspect="1"/>
          </p:cNvPicPr>
          <p:nvPr>
            <p:ph idx="1"/>
          </p:nvPr>
        </p:nvPicPr>
        <p:blipFill rotWithShape="1">
          <a:blip r:embed="rId2"/>
          <a:srcRect t="6234" b="249"/>
          <a:stretch/>
        </p:blipFill>
        <p:spPr>
          <a:xfrm>
            <a:off x="5095" y="931105"/>
            <a:ext cx="4283526" cy="5633963"/>
          </a:xfrm>
        </p:spPr>
      </p:pic>
      <p:sp>
        <p:nvSpPr>
          <p:cNvPr id="6" name="TextBox 5">
            <a:extLst>
              <a:ext uri="{FF2B5EF4-FFF2-40B4-BE49-F238E27FC236}">
                <a16:creationId xmlns:a16="http://schemas.microsoft.com/office/drawing/2014/main" id="{5B3FE334-52BE-39F8-55FC-75B47959E37D}"/>
              </a:ext>
            </a:extLst>
          </p:cNvPr>
          <p:cNvSpPr txBox="1"/>
          <p:nvPr/>
        </p:nvSpPr>
        <p:spPr>
          <a:xfrm>
            <a:off x="3660583" y="9074252"/>
            <a:ext cx="4594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Source: Herefordshire Council Intelligence Unit</a:t>
            </a:r>
            <a:endParaRPr lang="en-US"/>
          </a:p>
        </p:txBody>
      </p:sp>
      <p:sp>
        <p:nvSpPr>
          <p:cNvPr id="10" name="TextBox 9">
            <a:extLst>
              <a:ext uri="{FF2B5EF4-FFF2-40B4-BE49-F238E27FC236}">
                <a16:creationId xmlns:a16="http://schemas.microsoft.com/office/drawing/2014/main" id="{40F57538-FF83-181A-4998-1A17A504E586}"/>
              </a:ext>
            </a:extLst>
          </p:cNvPr>
          <p:cNvSpPr txBox="1"/>
          <p:nvPr/>
        </p:nvSpPr>
        <p:spPr>
          <a:xfrm>
            <a:off x="4937714" y="5703294"/>
            <a:ext cx="71988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u="sng">
                <a:effectLst/>
                <a:latin typeface="Arial" panose="020B0604020202020204" pitchFamily="34" charset="0"/>
                <a:ea typeface="Times New Roman" panose="02020603050405020304" pitchFamily="18" charset="0"/>
              </a:rPr>
              <a:t>Source: </a:t>
            </a:r>
            <a:r>
              <a:rPr lang="en-GB" sz="1800" u="sng">
                <a:solidFill>
                  <a:srgbClr val="0000FF"/>
                </a:solidFill>
                <a:effectLst/>
                <a:latin typeface="Arial" panose="020B0604020202020204" pitchFamily="34" charset="0"/>
                <a:ea typeface="Times New Roman" panose="02020603050405020304" pitchFamily="18" charset="0"/>
                <a:hlinkClick r:id="rId3"/>
              </a:rPr>
              <a:t>Department for Levelling Up, Housing and Communities</a:t>
            </a:r>
            <a:r>
              <a:rPr lang="en-GB" sz="1800" u="sng">
                <a:effectLst/>
                <a:latin typeface="Arial" panose="020B0604020202020204" pitchFamily="34" charset="0"/>
                <a:ea typeface="Times New Roman" panose="02020603050405020304" pitchFamily="18" charset="0"/>
              </a:rPr>
              <a:t>) </a:t>
            </a:r>
            <a:endParaRPr lang="en-US"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DA1FA56-5840-D3EE-AC3B-73B0C5D5CBAA}"/>
              </a:ext>
            </a:extLst>
          </p:cNvPr>
          <p:cNvSpPr txBox="1"/>
          <p:nvPr/>
        </p:nvSpPr>
        <p:spPr>
          <a:xfrm>
            <a:off x="4437143" y="935636"/>
            <a:ext cx="7374643"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effectLst/>
                <a:latin typeface="Arial" panose="020B0604020202020204" pitchFamily="34" charset="0"/>
                <a:ea typeface="Times New Roman" panose="02020603050405020304" pitchFamily="18" charset="0"/>
              </a:rPr>
              <a:t>7 LSOAs in Herefordshire are ranked as quintile 1 (most deprived 20%) of the Income Deprivation Affecting Children Index (IDACI). These </a:t>
            </a:r>
            <a:r>
              <a:rPr lang="en-US" sz="1600">
                <a:latin typeface="Arial"/>
                <a:cs typeface="Arial"/>
              </a:rPr>
              <a:t>areas are shown on the map and table below. </a:t>
            </a:r>
          </a:p>
          <a:p>
            <a:endParaRPr lang="en-US" sz="1600">
              <a:latin typeface="Arial"/>
              <a:cs typeface="Arial"/>
            </a:endParaRPr>
          </a:p>
          <a:p>
            <a:endParaRPr lang="en-US" sz="1600">
              <a:latin typeface="Arial"/>
              <a:cs typeface="Arial"/>
            </a:endParaRPr>
          </a:p>
          <a:p>
            <a:endParaRPr lang="en-US" sz="1600">
              <a:latin typeface="Arial"/>
              <a:cs typeface="Arial"/>
            </a:endParaRPr>
          </a:p>
          <a:p>
            <a:endParaRPr lang="en-US" sz="1600">
              <a:latin typeface="Arial"/>
              <a:cs typeface="Arial"/>
            </a:endParaRPr>
          </a:p>
          <a:p>
            <a:endParaRPr lang="en-US" sz="1600">
              <a:latin typeface="Arial"/>
              <a:cs typeface="Arial"/>
            </a:endParaRPr>
          </a:p>
          <a:p>
            <a:endParaRPr lang="en-US" sz="1600">
              <a:latin typeface="Arial"/>
              <a:cs typeface="Arial"/>
            </a:endParaRPr>
          </a:p>
          <a:p>
            <a:endParaRPr lang="en-US" sz="1600">
              <a:latin typeface="Arial"/>
              <a:cs typeface="Arial"/>
            </a:endParaRPr>
          </a:p>
          <a:p>
            <a:endParaRPr lang="en-US" sz="1600">
              <a:latin typeface="Arial"/>
              <a:cs typeface="Arial"/>
            </a:endParaRPr>
          </a:p>
          <a:p>
            <a:endParaRPr lang="en-GB" sz="1600">
              <a:effectLst/>
              <a:latin typeface="Arial" panose="020B0604020202020204" pitchFamily="34" charset="0"/>
              <a:ea typeface="Times New Roman" panose="02020603050405020304" pitchFamily="18" charset="0"/>
            </a:endParaRPr>
          </a:p>
          <a:p>
            <a:endParaRPr lang="en-GB" sz="1600">
              <a:effectLst/>
              <a:latin typeface="Arial" panose="020B0604020202020204" pitchFamily="34" charset="0"/>
              <a:ea typeface="Times New Roman" panose="02020603050405020304" pitchFamily="18" charset="0"/>
            </a:endParaRPr>
          </a:p>
          <a:p>
            <a:r>
              <a:rPr lang="en-GB" sz="1600">
                <a:effectLst/>
                <a:latin typeface="Arial" panose="020B0604020202020204" pitchFamily="34" charset="0"/>
                <a:ea typeface="Times New Roman" panose="02020603050405020304" pitchFamily="18" charset="0"/>
              </a:rPr>
              <a:t>2,480 0-15 year olds live in these 7 LSOAs (8% of under 16 population)</a:t>
            </a:r>
          </a:p>
          <a:p>
            <a:endParaRPr lang="en-US" sz="1600">
              <a:latin typeface="Arial"/>
              <a:cs typeface="Arial"/>
            </a:endParaRPr>
          </a:p>
          <a:p>
            <a:endParaRPr lang="en-US" sz="1600"/>
          </a:p>
          <a:p>
            <a:endParaRPr lang="en-US" sz="1600">
              <a:latin typeface="Arial"/>
              <a:ea typeface="Calibri"/>
              <a:cs typeface="Arial"/>
            </a:endParaRPr>
          </a:p>
        </p:txBody>
      </p:sp>
      <p:sp>
        <p:nvSpPr>
          <p:cNvPr id="3" name="TextBox 2">
            <a:extLst>
              <a:ext uri="{FF2B5EF4-FFF2-40B4-BE49-F238E27FC236}">
                <a16:creationId xmlns:a16="http://schemas.microsoft.com/office/drawing/2014/main" id="{556D3C09-1547-A7A9-C68B-23EF54047848}"/>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8" name="Picture 7">
            <a:extLst>
              <a:ext uri="{FF2B5EF4-FFF2-40B4-BE49-F238E27FC236}">
                <a16:creationId xmlns:a16="http://schemas.microsoft.com/office/drawing/2014/main" id="{B113D1A0-A8C9-7D81-5E41-8562BD685716}"/>
              </a:ext>
            </a:extLst>
          </p:cNvPr>
          <p:cNvPicPr>
            <a:picLocks noChangeAspect="1"/>
          </p:cNvPicPr>
          <p:nvPr/>
        </p:nvPicPr>
        <p:blipFill>
          <a:blip r:embed="rId4"/>
          <a:stretch>
            <a:fillRect/>
          </a:stretch>
        </p:blipFill>
        <p:spPr>
          <a:xfrm>
            <a:off x="10117481" y="38521"/>
            <a:ext cx="2019101" cy="530014"/>
          </a:xfrm>
          <a:prstGeom prst="rect">
            <a:avLst/>
          </a:prstGeom>
        </p:spPr>
      </p:pic>
      <p:pic>
        <p:nvPicPr>
          <p:cNvPr id="9" name="Picture 8" descr="A close-up of a diagram&#10;&#10;Description automatically generated">
            <a:extLst>
              <a:ext uri="{FF2B5EF4-FFF2-40B4-BE49-F238E27FC236}">
                <a16:creationId xmlns:a16="http://schemas.microsoft.com/office/drawing/2014/main" id="{7A73B009-8933-45B5-8880-27A7D39F5283}"/>
              </a:ext>
            </a:extLst>
          </p:cNvPr>
          <p:cNvPicPr>
            <a:picLocks noChangeAspect="1"/>
          </p:cNvPicPr>
          <p:nvPr/>
        </p:nvPicPr>
        <p:blipFill rotWithShape="1">
          <a:blip r:embed="rId5">
            <a:extLst>
              <a:ext uri="{28A0092B-C50C-407E-A947-70E740481C1C}">
                <a14:useLocalDpi xmlns:a14="http://schemas.microsoft.com/office/drawing/2010/main" val="0"/>
              </a:ext>
            </a:extLst>
          </a:blip>
          <a:srcRect l="23705" t="36321" r="48337" b="49940"/>
          <a:stretch/>
        </p:blipFill>
        <p:spPr>
          <a:xfrm>
            <a:off x="55418" y="100660"/>
            <a:ext cx="2083483" cy="575922"/>
          </a:xfrm>
          <a:prstGeom prst="rect">
            <a:avLst/>
          </a:prstGeom>
        </p:spPr>
      </p:pic>
      <p:sp>
        <p:nvSpPr>
          <p:cNvPr id="12" name="Title 1">
            <a:extLst>
              <a:ext uri="{FF2B5EF4-FFF2-40B4-BE49-F238E27FC236}">
                <a16:creationId xmlns:a16="http://schemas.microsoft.com/office/drawing/2014/main" id="{D5020CAF-A878-F66F-5A94-AB26985A6ABE}"/>
              </a:ext>
            </a:extLst>
          </p:cNvPr>
          <p:cNvSpPr txBox="1">
            <a:spLocks/>
          </p:cNvSpPr>
          <p:nvPr/>
        </p:nvSpPr>
        <p:spPr>
          <a:xfrm>
            <a:off x="2146858" y="38521"/>
            <a:ext cx="8189838" cy="81451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a:lstStyle>
          <a:p>
            <a:pPr>
              <a:lnSpc>
                <a:spcPct val="120000"/>
              </a:lnSpc>
            </a:pPr>
            <a:r>
              <a:rPr lang="en-US" sz="2800">
                <a:latin typeface="Arial"/>
                <a:cs typeface="Arial"/>
              </a:rPr>
              <a:t>Areas of Herefordshire that are Amongst the Most Deprived Nationally </a:t>
            </a:r>
            <a:r>
              <a:rPr lang="en-US" sz="2800" dirty="0">
                <a:latin typeface="Arial"/>
                <a:cs typeface="Arial"/>
              </a:rPr>
              <a:t>A</a:t>
            </a:r>
            <a:r>
              <a:rPr lang="en-US" sz="2800">
                <a:latin typeface="Arial"/>
                <a:cs typeface="Arial"/>
              </a:rPr>
              <a:t>ccording to the IMD 2019</a:t>
            </a:r>
            <a:endParaRPr lang="en-GB" sz="2800" dirty="0">
              <a:solidFill>
                <a:srgbClr val="0072BC"/>
              </a:solidFill>
              <a:latin typeface="Arial" panose="020B0604020202020204" pitchFamily="34" charset="0"/>
              <a:ea typeface="+mn-ea"/>
              <a:cs typeface="Arial" panose="020B0604020202020204" pitchFamily="34" charset="0"/>
            </a:endParaRPr>
          </a:p>
        </p:txBody>
      </p:sp>
      <p:graphicFrame>
        <p:nvGraphicFramePr>
          <p:cNvPr id="15" name="Table 14">
            <a:extLst>
              <a:ext uri="{FF2B5EF4-FFF2-40B4-BE49-F238E27FC236}">
                <a16:creationId xmlns:a16="http://schemas.microsoft.com/office/drawing/2014/main" id="{897F139F-359D-23AC-0993-40DBD71E838D}"/>
              </a:ext>
            </a:extLst>
          </p:cNvPr>
          <p:cNvGraphicFramePr>
            <a:graphicFrameLocks noGrp="1"/>
          </p:cNvGraphicFramePr>
          <p:nvPr>
            <p:extLst>
              <p:ext uri="{D42A27DB-BD31-4B8C-83A1-F6EECF244321}">
                <p14:modId xmlns:p14="http://schemas.microsoft.com/office/powerpoint/2010/main" val="2246460394"/>
              </p:ext>
            </p:extLst>
          </p:nvPr>
        </p:nvGraphicFramePr>
        <p:xfrm>
          <a:off x="4562573" y="1999279"/>
          <a:ext cx="6975835" cy="1715865"/>
        </p:xfrm>
        <a:graphic>
          <a:graphicData uri="http://schemas.openxmlformats.org/drawingml/2006/table">
            <a:tbl>
              <a:tblPr firstRow="1" firstCol="1" bandRow="1"/>
              <a:tblGrid>
                <a:gridCol w="1169049">
                  <a:extLst>
                    <a:ext uri="{9D8B030D-6E8A-4147-A177-3AD203B41FA5}">
                      <a16:colId xmlns:a16="http://schemas.microsoft.com/office/drawing/2014/main" val="2081327530"/>
                    </a:ext>
                  </a:extLst>
                </a:gridCol>
                <a:gridCol w="2903393">
                  <a:extLst>
                    <a:ext uri="{9D8B030D-6E8A-4147-A177-3AD203B41FA5}">
                      <a16:colId xmlns:a16="http://schemas.microsoft.com/office/drawing/2014/main" val="3310189043"/>
                    </a:ext>
                  </a:extLst>
                </a:gridCol>
                <a:gridCol w="2903393">
                  <a:extLst>
                    <a:ext uri="{9D8B030D-6E8A-4147-A177-3AD203B41FA5}">
                      <a16:colId xmlns:a16="http://schemas.microsoft.com/office/drawing/2014/main" val="2057944189"/>
                    </a:ext>
                  </a:extLst>
                </a:gridCol>
              </a:tblGrid>
              <a:tr h="157231">
                <a:tc>
                  <a:txBody>
                    <a:bodyPr/>
                    <a:lstStyle/>
                    <a:p>
                      <a:r>
                        <a:rPr lang="en-GB" sz="1100" b="1">
                          <a:solidFill>
                            <a:srgbClr val="000000"/>
                          </a:solidFill>
                          <a:effectLst/>
                          <a:latin typeface="Calibri" panose="020F0502020204030204" pitchFamily="34" charset="0"/>
                          <a:ea typeface="Times New Roman" panose="02020603050405020304" pitchFamily="18" charset="0"/>
                        </a:rPr>
                        <a:t>LSOA Code</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100" b="1">
                          <a:solidFill>
                            <a:srgbClr val="000000"/>
                          </a:solidFill>
                          <a:effectLst/>
                          <a:latin typeface="Calibri" panose="020F0502020204030204" pitchFamily="34" charset="0"/>
                          <a:ea typeface="Times New Roman" panose="02020603050405020304" pitchFamily="18" charset="0"/>
                        </a:rPr>
                        <a:t>LSOA Local Name</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100" b="1">
                          <a:solidFill>
                            <a:srgbClr val="000000"/>
                          </a:solidFill>
                          <a:effectLst/>
                          <a:latin typeface="Calibri" panose="020F0502020204030204" pitchFamily="34" charset="0"/>
                          <a:ea typeface="Times New Roman" panose="02020603050405020304" pitchFamily="18" charset="0"/>
                        </a:rPr>
                        <a:t>Town/City</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6753441"/>
                  </a:ext>
                </a:extLst>
              </a:tr>
              <a:tr h="221175">
                <a:tc>
                  <a:txBody>
                    <a:bodyPr/>
                    <a:lstStyle/>
                    <a:p>
                      <a:r>
                        <a:rPr lang="en-GB" sz="1100">
                          <a:solidFill>
                            <a:srgbClr val="000000"/>
                          </a:solidFill>
                          <a:effectLst/>
                          <a:latin typeface="Calibri" panose="020F0502020204030204" pitchFamily="34" charset="0"/>
                          <a:ea typeface="Times New Roman" panose="02020603050405020304" pitchFamily="18" charset="0"/>
                        </a:rPr>
                        <a:t>E01013993</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a:solidFill>
                            <a:srgbClr val="000000"/>
                          </a:solidFill>
                          <a:effectLst/>
                          <a:latin typeface="Arial" panose="020B0604020202020204" pitchFamily="34" charset="0"/>
                          <a:ea typeface="Times New Roman" panose="02020603050405020304" pitchFamily="18" charset="0"/>
                        </a:rPr>
                        <a:t>Newton Farm-Brampton Road</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a:solidFill>
                            <a:srgbClr val="000000"/>
                          </a:solidFill>
                          <a:effectLst/>
                          <a:latin typeface="Arial" panose="020B0604020202020204" pitchFamily="34" charset="0"/>
                          <a:ea typeface="Times New Roman" panose="02020603050405020304" pitchFamily="18" charset="0"/>
                        </a:rPr>
                        <a:t>Hereford</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7410741"/>
                  </a:ext>
                </a:extLst>
              </a:tr>
              <a:tr h="221175">
                <a:tc>
                  <a:txBody>
                    <a:bodyPr/>
                    <a:lstStyle/>
                    <a:p>
                      <a:r>
                        <a:rPr lang="en-GB" sz="1100">
                          <a:solidFill>
                            <a:srgbClr val="000000"/>
                          </a:solidFill>
                          <a:effectLst/>
                          <a:latin typeface="Calibri" panose="020F0502020204030204" pitchFamily="34" charset="0"/>
                          <a:ea typeface="Times New Roman" panose="02020603050405020304" pitchFamily="18" charset="0"/>
                        </a:rPr>
                        <a:t>E01013995</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a:solidFill>
                            <a:srgbClr val="000000"/>
                          </a:solidFill>
                          <a:effectLst/>
                          <a:latin typeface="Arial" panose="020B0604020202020204" pitchFamily="34" charset="0"/>
                          <a:ea typeface="Times New Roman" panose="02020603050405020304" pitchFamily="18" charset="0"/>
                        </a:rPr>
                        <a:t>Golden Post - Newton Farm</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a:solidFill>
                            <a:srgbClr val="000000"/>
                          </a:solidFill>
                          <a:effectLst/>
                          <a:latin typeface="Arial" panose="020B0604020202020204" pitchFamily="34" charset="0"/>
                          <a:ea typeface="Times New Roman" panose="02020603050405020304" pitchFamily="18" charset="0"/>
                        </a:rPr>
                        <a:t>Hereford</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5167878"/>
                  </a:ext>
                </a:extLst>
              </a:tr>
              <a:tr h="221175">
                <a:tc>
                  <a:txBody>
                    <a:bodyPr/>
                    <a:lstStyle/>
                    <a:p>
                      <a:r>
                        <a:rPr lang="en-GB" sz="1100">
                          <a:solidFill>
                            <a:srgbClr val="000000"/>
                          </a:solidFill>
                          <a:effectLst/>
                          <a:latin typeface="Calibri" panose="020F0502020204030204" pitchFamily="34" charset="0"/>
                          <a:ea typeface="Times New Roman" panose="02020603050405020304" pitchFamily="18" charset="0"/>
                        </a:rPr>
                        <a:t>E01014042</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a:solidFill>
                            <a:srgbClr val="000000"/>
                          </a:solidFill>
                          <a:effectLst/>
                          <a:latin typeface="Arial" panose="020B0604020202020204" pitchFamily="34" charset="0"/>
                          <a:ea typeface="Times New Roman" panose="02020603050405020304" pitchFamily="18" charset="0"/>
                        </a:rPr>
                        <a:t>Leominster - Ridgemoor</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a:solidFill>
                            <a:srgbClr val="000000"/>
                          </a:solidFill>
                          <a:effectLst/>
                          <a:latin typeface="Arial" panose="020B0604020202020204" pitchFamily="34" charset="0"/>
                          <a:ea typeface="Times New Roman" panose="02020603050405020304" pitchFamily="18" charset="0"/>
                        </a:rPr>
                        <a:t>Leominster</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1069851"/>
                  </a:ext>
                </a:extLst>
              </a:tr>
              <a:tr h="221175">
                <a:tc>
                  <a:txBody>
                    <a:bodyPr/>
                    <a:lstStyle/>
                    <a:p>
                      <a:r>
                        <a:rPr lang="en-GB" sz="1100">
                          <a:solidFill>
                            <a:srgbClr val="000000"/>
                          </a:solidFill>
                          <a:effectLst/>
                          <a:latin typeface="Calibri" panose="020F0502020204030204" pitchFamily="34" charset="0"/>
                          <a:ea typeface="Times New Roman" panose="02020603050405020304" pitchFamily="18" charset="0"/>
                        </a:rPr>
                        <a:t>E01014044</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a:solidFill>
                            <a:srgbClr val="000000"/>
                          </a:solidFill>
                          <a:effectLst/>
                          <a:latin typeface="Arial" panose="020B0604020202020204" pitchFamily="34" charset="0"/>
                          <a:ea typeface="Times New Roman" panose="02020603050405020304" pitchFamily="18" charset="0"/>
                        </a:rPr>
                        <a:t>Leominster - Barons Cross</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a:solidFill>
                            <a:srgbClr val="000000"/>
                          </a:solidFill>
                          <a:effectLst/>
                          <a:latin typeface="Arial" panose="020B0604020202020204" pitchFamily="34" charset="0"/>
                          <a:ea typeface="Times New Roman" panose="02020603050405020304" pitchFamily="18" charset="0"/>
                        </a:rPr>
                        <a:t>Leominster</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9304465"/>
                  </a:ext>
                </a:extLst>
              </a:tr>
              <a:tr h="221175">
                <a:tc>
                  <a:txBody>
                    <a:bodyPr/>
                    <a:lstStyle/>
                    <a:p>
                      <a:r>
                        <a:rPr lang="en-GB" sz="1100">
                          <a:solidFill>
                            <a:srgbClr val="000000"/>
                          </a:solidFill>
                          <a:effectLst/>
                          <a:latin typeface="Calibri" panose="020F0502020204030204" pitchFamily="34" charset="0"/>
                          <a:ea typeface="Times New Roman" panose="02020603050405020304" pitchFamily="18" charset="0"/>
                        </a:rPr>
                        <a:t>E01014047</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a:solidFill>
                            <a:srgbClr val="000000"/>
                          </a:solidFill>
                          <a:effectLst/>
                          <a:latin typeface="Arial" panose="020B0604020202020204" pitchFamily="34" charset="0"/>
                          <a:ea typeface="Times New Roman" panose="02020603050405020304" pitchFamily="18" charset="0"/>
                        </a:rPr>
                        <a:t>Leominster - Gateway</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a:solidFill>
                            <a:srgbClr val="000000"/>
                          </a:solidFill>
                          <a:effectLst/>
                          <a:latin typeface="Arial" panose="020B0604020202020204" pitchFamily="34" charset="0"/>
                          <a:ea typeface="Times New Roman" panose="02020603050405020304" pitchFamily="18" charset="0"/>
                        </a:rPr>
                        <a:t>Leominster</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3703137"/>
                  </a:ext>
                </a:extLst>
              </a:tr>
              <a:tr h="221175">
                <a:tc>
                  <a:txBody>
                    <a:bodyPr/>
                    <a:lstStyle/>
                    <a:p>
                      <a:r>
                        <a:rPr lang="en-GB" sz="1100">
                          <a:solidFill>
                            <a:srgbClr val="000000"/>
                          </a:solidFill>
                          <a:effectLst/>
                          <a:latin typeface="Calibri" panose="020F0502020204030204" pitchFamily="34" charset="0"/>
                          <a:ea typeface="Times New Roman" panose="02020603050405020304" pitchFamily="18" charset="0"/>
                        </a:rPr>
                        <a:t>E01014064</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a:solidFill>
                            <a:srgbClr val="000000"/>
                          </a:solidFill>
                          <a:effectLst/>
                          <a:latin typeface="Arial" panose="020B0604020202020204" pitchFamily="34" charset="0"/>
                          <a:ea typeface="Times New Roman" panose="02020603050405020304" pitchFamily="18" charset="0"/>
                        </a:rPr>
                        <a:t>Ross - John Kyrle</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a:solidFill>
                            <a:srgbClr val="000000"/>
                          </a:solidFill>
                          <a:effectLst/>
                          <a:latin typeface="Arial" panose="020B0604020202020204" pitchFamily="34" charset="0"/>
                          <a:ea typeface="Times New Roman" panose="02020603050405020304" pitchFamily="18" charset="0"/>
                        </a:rPr>
                        <a:t>Ross-on-Wye</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0851984"/>
                  </a:ext>
                </a:extLst>
              </a:tr>
              <a:tr h="221175">
                <a:tc>
                  <a:txBody>
                    <a:bodyPr/>
                    <a:lstStyle/>
                    <a:p>
                      <a:r>
                        <a:rPr lang="en-GB" sz="1100">
                          <a:solidFill>
                            <a:srgbClr val="000000"/>
                          </a:solidFill>
                          <a:effectLst/>
                          <a:latin typeface="Calibri" panose="020F0502020204030204" pitchFamily="34" charset="0"/>
                          <a:ea typeface="Times New Roman" panose="02020603050405020304" pitchFamily="18" charset="0"/>
                        </a:rPr>
                        <a:t>E01014085</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a:solidFill>
                            <a:srgbClr val="000000"/>
                          </a:solidFill>
                          <a:effectLst/>
                          <a:latin typeface="Arial" panose="020B0604020202020204" pitchFamily="34" charset="0"/>
                          <a:ea typeface="Times New Roman" panose="02020603050405020304" pitchFamily="18" charset="0"/>
                        </a:rPr>
                        <a:t>Moor Farm &amp; Whitecross</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000">
                          <a:solidFill>
                            <a:srgbClr val="000000"/>
                          </a:solidFill>
                          <a:effectLst/>
                          <a:latin typeface="Arial" panose="020B0604020202020204" pitchFamily="34" charset="0"/>
                          <a:ea typeface="Times New Roman" panose="02020603050405020304" pitchFamily="18" charset="0"/>
                        </a:rPr>
                        <a:t>Hereford</a:t>
                      </a:r>
                      <a:endParaRPr lang="en-GB" sz="11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0486008"/>
                  </a:ext>
                </a:extLst>
              </a:tr>
            </a:tbl>
          </a:graphicData>
        </a:graphic>
      </p:graphicFrame>
      <p:sp>
        <p:nvSpPr>
          <p:cNvPr id="2" name="Slide Number Placeholder 1">
            <a:extLst>
              <a:ext uri="{FF2B5EF4-FFF2-40B4-BE49-F238E27FC236}">
                <a16:creationId xmlns:a16="http://schemas.microsoft.com/office/drawing/2014/main" id="{F2AE0E85-9195-B4E7-F81F-508CF05444AB}"/>
              </a:ext>
            </a:extLst>
          </p:cNvPr>
          <p:cNvSpPr>
            <a:spLocks noGrp="1"/>
          </p:cNvSpPr>
          <p:nvPr>
            <p:ph type="sldNum" sz="quarter" idx="12"/>
          </p:nvPr>
        </p:nvSpPr>
        <p:spPr/>
        <p:txBody>
          <a:bodyPr/>
          <a:lstStyle/>
          <a:p>
            <a:fld id="{90B30DD5-1EF8-48BF-BC70-8C78D8C5415C}" type="slidenum">
              <a:rPr lang="en-GB" smtClean="0"/>
              <a:t>6</a:t>
            </a:fld>
            <a:endParaRPr lang="en-GB"/>
          </a:p>
        </p:txBody>
      </p:sp>
    </p:spTree>
    <p:extLst>
      <p:ext uri="{BB962C8B-B14F-4D97-AF65-F5344CB8AC3E}">
        <p14:creationId xmlns:p14="http://schemas.microsoft.com/office/powerpoint/2010/main" val="884097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B3FE334-52BE-39F8-55FC-75B47959E37D}"/>
              </a:ext>
            </a:extLst>
          </p:cNvPr>
          <p:cNvSpPr txBox="1"/>
          <p:nvPr/>
        </p:nvSpPr>
        <p:spPr>
          <a:xfrm>
            <a:off x="3660583" y="9074252"/>
            <a:ext cx="4594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Source: Herefordshire Council Intelligence Unit</a:t>
            </a:r>
            <a:endParaRPr lang="en-US"/>
          </a:p>
        </p:txBody>
      </p:sp>
      <p:sp>
        <p:nvSpPr>
          <p:cNvPr id="10" name="TextBox 9">
            <a:extLst>
              <a:ext uri="{FF2B5EF4-FFF2-40B4-BE49-F238E27FC236}">
                <a16:creationId xmlns:a16="http://schemas.microsoft.com/office/drawing/2014/main" id="{40F57538-FF83-181A-4998-1A17A504E586}"/>
              </a:ext>
            </a:extLst>
          </p:cNvPr>
          <p:cNvSpPr txBox="1"/>
          <p:nvPr/>
        </p:nvSpPr>
        <p:spPr>
          <a:xfrm>
            <a:off x="4886914" y="5808049"/>
            <a:ext cx="71988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u="sng">
                <a:effectLst/>
                <a:latin typeface="Arial" panose="020B0604020202020204" pitchFamily="34" charset="0"/>
                <a:ea typeface="Times New Roman" panose="02020603050405020304" pitchFamily="18" charset="0"/>
              </a:rPr>
              <a:t>Source: </a:t>
            </a:r>
            <a:r>
              <a:rPr lang="en-GB" sz="1800" u="sng">
                <a:solidFill>
                  <a:srgbClr val="0000FF"/>
                </a:solidFill>
                <a:effectLst/>
                <a:latin typeface="Arial" panose="020B0604020202020204" pitchFamily="34" charset="0"/>
                <a:ea typeface="Times New Roman" panose="02020603050405020304" pitchFamily="18" charset="0"/>
                <a:hlinkClick r:id="rId2"/>
              </a:rPr>
              <a:t>Department for Levelling Up, Housing and Communities</a:t>
            </a:r>
            <a:r>
              <a:rPr lang="en-GB" sz="1800" u="sng">
                <a:effectLst/>
                <a:latin typeface="Arial" panose="020B0604020202020204" pitchFamily="34" charset="0"/>
                <a:ea typeface="Times New Roman" panose="02020603050405020304" pitchFamily="18" charset="0"/>
              </a:rPr>
              <a:t>) </a:t>
            </a:r>
            <a:endParaRPr lang="en-US"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DA1FA56-5840-D3EE-AC3B-73B0C5D5CBAA}"/>
              </a:ext>
            </a:extLst>
          </p:cNvPr>
          <p:cNvSpPr txBox="1"/>
          <p:nvPr/>
        </p:nvSpPr>
        <p:spPr>
          <a:xfrm>
            <a:off x="7496653" y="1186975"/>
            <a:ext cx="3921610" cy="28592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GB" sz="1800">
                <a:effectLst/>
                <a:latin typeface="Arial" panose="020B0604020202020204" pitchFamily="34" charset="0"/>
                <a:ea typeface="Times New Roman" panose="02020603050405020304" pitchFamily="18" charset="0"/>
              </a:rPr>
              <a:t>North Leominster was the MSOA with the highest proportion of overweight or obese YR children (36%), whilst Bromyard and Bishop’s Frome had the smallest proportion of overweight or obese YR children (18%).</a:t>
            </a:r>
            <a:endParaRPr lang="en-US" sz="1600" dirty="0"/>
          </a:p>
          <a:p>
            <a:endParaRPr lang="en-US" sz="1600">
              <a:latin typeface="Arial"/>
              <a:ea typeface="Calibri"/>
              <a:cs typeface="Arial"/>
            </a:endParaRPr>
          </a:p>
        </p:txBody>
      </p:sp>
      <p:sp>
        <p:nvSpPr>
          <p:cNvPr id="3" name="TextBox 2">
            <a:extLst>
              <a:ext uri="{FF2B5EF4-FFF2-40B4-BE49-F238E27FC236}">
                <a16:creationId xmlns:a16="http://schemas.microsoft.com/office/drawing/2014/main" id="{556D3C09-1547-A7A9-C68B-23EF54047848}"/>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8" name="Picture 7">
            <a:extLst>
              <a:ext uri="{FF2B5EF4-FFF2-40B4-BE49-F238E27FC236}">
                <a16:creationId xmlns:a16="http://schemas.microsoft.com/office/drawing/2014/main" id="{B113D1A0-A8C9-7D81-5E41-8562BD685716}"/>
              </a:ext>
            </a:extLst>
          </p:cNvPr>
          <p:cNvPicPr>
            <a:picLocks noChangeAspect="1"/>
          </p:cNvPicPr>
          <p:nvPr/>
        </p:nvPicPr>
        <p:blipFill>
          <a:blip r:embed="rId3"/>
          <a:stretch>
            <a:fillRect/>
          </a:stretch>
        </p:blipFill>
        <p:spPr>
          <a:xfrm>
            <a:off x="10117481" y="38521"/>
            <a:ext cx="2019101" cy="530014"/>
          </a:xfrm>
          <a:prstGeom prst="rect">
            <a:avLst/>
          </a:prstGeom>
        </p:spPr>
      </p:pic>
      <p:pic>
        <p:nvPicPr>
          <p:cNvPr id="9" name="Picture 8" descr="A close-up of a diagram&#10;&#10;Description automatically generated">
            <a:extLst>
              <a:ext uri="{FF2B5EF4-FFF2-40B4-BE49-F238E27FC236}">
                <a16:creationId xmlns:a16="http://schemas.microsoft.com/office/drawing/2014/main" id="{7A73B009-8933-45B5-8880-27A7D39F5283}"/>
              </a:ext>
            </a:extLst>
          </p:cNvPr>
          <p:cNvPicPr>
            <a:picLocks noChangeAspect="1"/>
          </p:cNvPicPr>
          <p:nvPr/>
        </p:nvPicPr>
        <p:blipFill rotWithShape="1">
          <a:blip r:embed="rId4">
            <a:extLst>
              <a:ext uri="{28A0092B-C50C-407E-A947-70E740481C1C}">
                <a14:useLocalDpi xmlns:a14="http://schemas.microsoft.com/office/drawing/2010/main" val="0"/>
              </a:ext>
            </a:extLst>
          </a:blip>
          <a:srcRect l="23705" t="36321" r="48337" b="49940"/>
          <a:stretch/>
        </p:blipFill>
        <p:spPr>
          <a:xfrm>
            <a:off x="55418" y="100660"/>
            <a:ext cx="2083483" cy="575922"/>
          </a:xfrm>
          <a:prstGeom prst="rect">
            <a:avLst/>
          </a:prstGeom>
        </p:spPr>
      </p:pic>
      <p:sp>
        <p:nvSpPr>
          <p:cNvPr id="12" name="Title 1">
            <a:extLst>
              <a:ext uri="{FF2B5EF4-FFF2-40B4-BE49-F238E27FC236}">
                <a16:creationId xmlns:a16="http://schemas.microsoft.com/office/drawing/2014/main" id="{D5020CAF-A878-F66F-5A94-AB26985A6ABE}"/>
              </a:ext>
            </a:extLst>
          </p:cNvPr>
          <p:cNvSpPr txBox="1">
            <a:spLocks/>
          </p:cNvSpPr>
          <p:nvPr/>
        </p:nvSpPr>
        <p:spPr>
          <a:xfrm>
            <a:off x="2146858" y="100660"/>
            <a:ext cx="8189838" cy="5779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a:lstStyle>
          <a:p>
            <a:r>
              <a:rPr lang="en-US" sz="2800">
                <a:latin typeface="Arial"/>
                <a:cs typeface="Arial"/>
              </a:rPr>
              <a:t>Obesity in Herefordshire</a:t>
            </a:r>
            <a:endParaRPr lang="en-GB" sz="2800">
              <a:solidFill>
                <a:srgbClr val="0072BC"/>
              </a:solidFill>
              <a:latin typeface="Arial" panose="020B0604020202020204" pitchFamily="34" charset="0"/>
              <a:ea typeface="+mn-ea"/>
              <a:cs typeface="Arial" panose="020B0604020202020204" pitchFamily="34" charset="0"/>
            </a:endParaRPr>
          </a:p>
        </p:txBody>
      </p:sp>
      <p:pic>
        <p:nvPicPr>
          <p:cNvPr id="13" name="Content Placeholder 12">
            <a:extLst>
              <a:ext uri="{FF2B5EF4-FFF2-40B4-BE49-F238E27FC236}">
                <a16:creationId xmlns:a16="http://schemas.microsoft.com/office/drawing/2014/main" id="{A24D1706-BFCD-542A-B1C9-E3EFD6916A28}"/>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r="3251" b="16014"/>
          <a:stretch/>
        </p:blipFill>
        <p:spPr>
          <a:xfrm>
            <a:off x="398526" y="785374"/>
            <a:ext cx="6664031" cy="4915901"/>
          </a:xfrm>
          <a:prstGeom prst="rect">
            <a:avLst/>
          </a:prstGeom>
        </p:spPr>
      </p:pic>
      <p:sp>
        <p:nvSpPr>
          <p:cNvPr id="2" name="Slide Number Placeholder 1">
            <a:extLst>
              <a:ext uri="{FF2B5EF4-FFF2-40B4-BE49-F238E27FC236}">
                <a16:creationId xmlns:a16="http://schemas.microsoft.com/office/drawing/2014/main" id="{9F951516-5AC5-A206-5F52-B87FBEF79B2A}"/>
              </a:ext>
            </a:extLst>
          </p:cNvPr>
          <p:cNvSpPr>
            <a:spLocks noGrp="1"/>
          </p:cNvSpPr>
          <p:nvPr>
            <p:ph type="sldNum" sz="quarter" idx="12"/>
          </p:nvPr>
        </p:nvSpPr>
        <p:spPr/>
        <p:txBody>
          <a:bodyPr/>
          <a:lstStyle/>
          <a:p>
            <a:fld id="{90B30DD5-1EF8-48BF-BC70-8C78D8C5415C}" type="slidenum">
              <a:rPr lang="en-GB" smtClean="0"/>
              <a:t>7</a:t>
            </a:fld>
            <a:endParaRPr lang="en-GB"/>
          </a:p>
        </p:txBody>
      </p:sp>
    </p:spTree>
    <p:extLst>
      <p:ext uri="{BB962C8B-B14F-4D97-AF65-F5344CB8AC3E}">
        <p14:creationId xmlns:p14="http://schemas.microsoft.com/office/powerpoint/2010/main" val="2761422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B3FE334-52BE-39F8-55FC-75B47959E37D}"/>
              </a:ext>
            </a:extLst>
          </p:cNvPr>
          <p:cNvSpPr txBox="1"/>
          <p:nvPr/>
        </p:nvSpPr>
        <p:spPr>
          <a:xfrm>
            <a:off x="3660583" y="9074252"/>
            <a:ext cx="4594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Source: Herefordshire Council Intelligence Unit</a:t>
            </a:r>
            <a:endParaRPr lang="en-US"/>
          </a:p>
        </p:txBody>
      </p:sp>
      <p:sp>
        <p:nvSpPr>
          <p:cNvPr id="10" name="TextBox 9">
            <a:extLst>
              <a:ext uri="{FF2B5EF4-FFF2-40B4-BE49-F238E27FC236}">
                <a16:creationId xmlns:a16="http://schemas.microsoft.com/office/drawing/2014/main" id="{40F57538-FF83-181A-4998-1A17A504E586}"/>
              </a:ext>
            </a:extLst>
          </p:cNvPr>
          <p:cNvSpPr txBox="1"/>
          <p:nvPr/>
        </p:nvSpPr>
        <p:spPr>
          <a:xfrm>
            <a:off x="4937714" y="5703294"/>
            <a:ext cx="71988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u="sng">
                <a:effectLst/>
                <a:latin typeface="Arial" panose="020B0604020202020204" pitchFamily="34" charset="0"/>
                <a:ea typeface="Times New Roman" panose="02020603050405020304" pitchFamily="18" charset="0"/>
              </a:rPr>
              <a:t>Source: </a:t>
            </a:r>
            <a:r>
              <a:rPr lang="en-GB" sz="1800" u="sng">
                <a:solidFill>
                  <a:srgbClr val="0000FF"/>
                </a:solidFill>
                <a:effectLst/>
                <a:latin typeface="Arial" panose="020B0604020202020204" pitchFamily="34" charset="0"/>
                <a:ea typeface="Times New Roman" panose="02020603050405020304" pitchFamily="18" charset="0"/>
                <a:hlinkClick r:id="rId2"/>
              </a:rPr>
              <a:t>Department for Levelling Up, Housing and Communities</a:t>
            </a:r>
            <a:r>
              <a:rPr lang="en-GB" sz="1800" u="sng">
                <a:effectLst/>
                <a:latin typeface="Arial" panose="020B0604020202020204" pitchFamily="34" charset="0"/>
                <a:ea typeface="Times New Roman" panose="02020603050405020304" pitchFamily="18" charset="0"/>
              </a:rPr>
              <a:t>) </a:t>
            </a:r>
            <a:endParaRPr lang="en-US"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DA1FA56-5840-D3EE-AC3B-73B0C5D5CBAA}"/>
              </a:ext>
            </a:extLst>
          </p:cNvPr>
          <p:cNvSpPr txBox="1"/>
          <p:nvPr/>
        </p:nvSpPr>
        <p:spPr>
          <a:xfrm>
            <a:off x="7476064" y="1186975"/>
            <a:ext cx="4223208" cy="24991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tabLst>
                <a:tab pos="4648200" algn="l"/>
              </a:tabLst>
            </a:pPr>
            <a:r>
              <a:rPr lang="en-GB" sz="1800">
                <a:effectLst/>
                <a:latin typeface="Arial" panose="020B0604020202020204" pitchFamily="34" charset="0"/>
                <a:ea typeface="Times New Roman" panose="02020603050405020304" pitchFamily="18" charset="0"/>
              </a:rPr>
              <a:t>South Leominster was the MSOA with the highest proportion of overweight or obese Y6 children (48%), whilst Kingstone and Kingsthorne had the smallest proportion of overweight or obese Y6 children (27%).</a:t>
            </a:r>
            <a:endParaRPr lang="en-GB" sz="1800" dirty="0">
              <a:effectLst/>
              <a:latin typeface="Arial" panose="020B0604020202020204" pitchFamily="34" charset="0"/>
              <a:ea typeface="Times New Roman" panose="02020603050405020304" pitchFamily="18" charset="0"/>
            </a:endParaRPr>
          </a:p>
          <a:p>
            <a:endParaRPr lang="en-US" sz="1600">
              <a:latin typeface="Arial"/>
              <a:ea typeface="Calibri"/>
              <a:cs typeface="Arial"/>
            </a:endParaRPr>
          </a:p>
        </p:txBody>
      </p:sp>
      <p:sp>
        <p:nvSpPr>
          <p:cNvPr id="3" name="TextBox 2">
            <a:extLst>
              <a:ext uri="{FF2B5EF4-FFF2-40B4-BE49-F238E27FC236}">
                <a16:creationId xmlns:a16="http://schemas.microsoft.com/office/drawing/2014/main" id="{556D3C09-1547-A7A9-C68B-23EF54047848}"/>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pic>
        <p:nvPicPr>
          <p:cNvPr id="8" name="Picture 7">
            <a:extLst>
              <a:ext uri="{FF2B5EF4-FFF2-40B4-BE49-F238E27FC236}">
                <a16:creationId xmlns:a16="http://schemas.microsoft.com/office/drawing/2014/main" id="{B113D1A0-A8C9-7D81-5E41-8562BD685716}"/>
              </a:ext>
            </a:extLst>
          </p:cNvPr>
          <p:cNvPicPr>
            <a:picLocks noChangeAspect="1"/>
          </p:cNvPicPr>
          <p:nvPr/>
        </p:nvPicPr>
        <p:blipFill>
          <a:blip r:embed="rId3"/>
          <a:stretch>
            <a:fillRect/>
          </a:stretch>
        </p:blipFill>
        <p:spPr>
          <a:xfrm>
            <a:off x="10117481" y="38521"/>
            <a:ext cx="2019101" cy="530014"/>
          </a:xfrm>
          <a:prstGeom prst="rect">
            <a:avLst/>
          </a:prstGeom>
        </p:spPr>
      </p:pic>
      <p:pic>
        <p:nvPicPr>
          <p:cNvPr id="9" name="Picture 8" descr="A close-up of a diagram&#10;&#10;Description automatically generated">
            <a:extLst>
              <a:ext uri="{FF2B5EF4-FFF2-40B4-BE49-F238E27FC236}">
                <a16:creationId xmlns:a16="http://schemas.microsoft.com/office/drawing/2014/main" id="{7A73B009-8933-45B5-8880-27A7D39F5283}"/>
              </a:ext>
            </a:extLst>
          </p:cNvPr>
          <p:cNvPicPr>
            <a:picLocks noChangeAspect="1"/>
          </p:cNvPicPr>
          <p:nvPr/>
        </p:nvPicPr>
        <p:blipFill rotWithShape="1">
          <a:blip r:embed="rId4">
            <a:extLst>
              <a:ext uri="{28A0092B-C50C-407E-A947-70E740481C1C}">
                <a14:useLocalDpi xmlns:a14="http://schemas.microsoft.com/office/drawing/2010/main" val="0"/>
              </a:ext>
            </a:extLst>
          </a:blip>
          <a:srcRect l="23705" t="36321" r="48337" b="49940"/>
          <a:stretch/>
        </p:blipFill>
        <p:spPr>
          <a:xfrm>
            <a:off x="55418" y="100660"/>
            <a:ext cx="2083483" cy="575922"/>
          </a:xfrm>
          <a:prstGeom prst="rect">
            <a:avLst/>
          </a:prstGeom>
        </p:spPr>
      </p:pic>
      <p:sp>
        <p:nvSpPr>
          <p:cNvPr id="12" name="Title 1">
            <a:extLst>
              <a:ext uri="{FF2B5EF4-FFF2-40B4-BE49-F238E27FC236}">
                <a16:creationId xmlns:a16="http://schemas.microsoft.com/office/drawing/2014/main" id="{D5020CAF-A878-F66F-5A94-AB26985A6ABE}"/>
              </a:ext>
            </a:extLst>
          </p:cNvPr>
          <p:cNvSpPr txBox="1">
            <a:spLocks/>
          </p:cNvSpPr>
          <p:nvPr/>
        </p:nvSpPr>
        <p:spPr>
          <a:xfrm>
            <a:off x="2146858" y="100660"/>
            <a:ext cx="8189838" cy="5779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72BC"/>
                </a:solidFill>
                <a:latin typeface="Arial" panose="020B0604020202020204" pitchFamily="34" charset="0"/>
                <a:ea typeface="+mj-ea"/>
                <a:cs typeface="Arial" panose="020B0604020202020204" pitchFamily="34" charset="0"/>
              </a:defRPr>
            </a:lvl1pPr>
          </a:lstStyle>
          <a:p>
            <a:r>
              <a:rPr lang="en-US" sz="2800">
                <a:latin typeface="Arial"/>
                <a:cs typeface="Arial"/>
              </a:rPr>
              <a:t>Obesity in Herefordshire</a:t>
            </a:r>
            <a:endParaRPr lang="en-GB" sz="2800">
              <a:solidFill>
                <a:srgbClr val="0072BC"/>
              </a:solidFill>
              <a:latin typeface="Arial" panose="020B0604020202020204" pitchFamily="34" charset="0"/>
              <a:ea typeface="+mn-ea"/>
              <a:cs typeface="Arial" panose="020B0604020202020204" pitchFamily="34" charset="0"/>
            </a:endParaRPr>
          </a:p>
        </p:txBody>
      </p:sp>
      <p:pic>
        <p:nvPicPr>
          <p:cNvPr id="7" name="Content Placeholder 6">
            <a:extLst>
              <a:ext uri="{FF2B5EF4-FFF2-40B4-BE49-F238E27FC236}">
                <a16:creationId xmlns:a16="http://schemas.microsoft.com/office/drawing/2014/main" id="{8159A3C8-BEC2-F412-3500-F8AE7E856C03}"/>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11195" r="10414" b="3699"/>
          <a:stretch/>
        </p:blipFill>
        <p:spPr>
          <a:xfrm>
            <a:off x="257666" y="785374"/>
            <a:ext cx="6483376" cy="4950789"/>
          </a:xfrm>
          <a:prstGeom prst="rect">
            <a:avLst/>
          </a:prstGeom>
        </p:spPr>
      </p:pic>
      <p:sp>
        <p:nvSpPr>
          <p:cNvPr id="2" name="Slide Number Placeholder 1">
            <a:extLst>
              <a:ext uri="{FF2B5EF4-FFF2-40B4-BE49-F238E27FC236}">
                <a16:creationId xmlns:a16="http://schemas.microsoft.com/office/drawing/2014/main" id="{DE7A0085-23B2-D08A-F56C-FC4D73A4BFDE}"/>
              </a:ext>
            </a:extLst>
          </p:cNvPr>
          <p:cNvSpPr>
            <a:spLocks noGrp="1"/>
          </p:cNvSpPr>
          <p:nvPr>
            <p:ph type="sldNum" sz="quarter" idx="12"/>
          </p:nvPr>
        </p:nvSpPr>
        <p:spPr/>
        <p:txBody>
          <a:bodyPr/>
          <a:lstStyle/>
          <a:p>
            <a:fld id="{90B30DD5-1EF8-48BF-BC70-8C78D8C5415C}" type="slidenum">
              <a:rPr lang="en-GB" smtClean="0"/>
              <a:t>8</a:t>
            </a:fld>
            <a:endParaRPr lang="en-GB"/>
          </a:p>
        </p:txBody>
      </p:sp>
    </p:spTree>
    <p:extLst>
      <p:ext uri="{BB962C8B-B14F-4D97-AF65-F5344CB8AC3E}">
        <p14:creationId xmlns:p14="http://schemas.microsoft.com/office/powerpoint/2010/main" val="1384088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5DD16-0F7E-3260-9AD6-98AB09927FCF}"/>
              </a:ext>
            </a:extLst>
          </p:cNvPr>
          <p:cNvSpPr>
            <a:spLocks noGrp="1"/>
          </p:cNvSpPr>
          <p:nvPr>
            <p:ph type="title"/>
          </p:nvPr>
        </p:nvSpPr>
        <p:spPr>
          <a:xfrm>
            <a:off x="2138901" y="136525"/>
            <a:ext cx="8385843" cy="635450"/>
          </a:xfrm>
        </p:spPr>
        <p:txBody>
          <a:bodyPr>
            <a:normAutofit/>
          </a:bodyPr>
          <a:lstStyle/>
          <a:p>
            <a:r>
              <a:rPr lang="en-US" sz="2800">
                <a:latin typeface="Arial"/>
                <a:cs typeface="Arial"/>
              </a:rPr>
              <a:t>Obesity and Deprivation in Herefordshire</a:t>
            </a:r>
            <a:endParaRPr lang="en-US" sz="2800"/>
          </a:p>
        </p:txBody>
      </p:sp>
      <p:sp>
        <p:nvSpPr>
          <p:cNvPr id="7" name="TextBox 6">
            <a:extLst>
              <a:ext uri="{FF2B5EF4-FFF2-40B4-BE49-F238E27FC236}">
                <a16:creationId xmlns:a16="http://schemas.microsoft.com/office/drawing/2014/main" id="{EAD003C3-2990-36FB-F7A7-64533E0FBEFC}"/>
              </a:ext>
            </a:extLst>
          </p:cNvPr>
          <p:cNvSpPr txBox="1"/>
          <p:nvPr/>
        </p:nvSpPr>
        <p:spPr>
          <a:xfrm>
            <a:off x="587830" y="5514480"/>
            <a:ext cx="106182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panose="020B0604020202020204" pitchFamily="34" charset="0"/>
                <a:ea typeface="Calibri"/>
                <a:cs typeface="Arial" panose="020B0604020202020204" pitchFamily="34" charset="0"/>
              </a:rPr>
              <a:t>The most deprived areas of Herefordshire have consistently seen significant higher rates of obesity since 2009/10 – 2013/14. </a:t>
            </a:r>
            <a:endParaRPr lang="en-US" sz="1600">
              <a:latin typeface="Arial" panose="020B0604020202020204" pitchFamily="34" charset="0"/>
              <a:cs typeface="Arial" panose="020B0604020202020204" pitchFamily="34" charset="0"/>
            </a:endParaRPr>
          </a:p>
        </p:txBody>
      </p:sp>
      <p:pic>
        <p:nvPicPr>
          <p:cNvPr id="4" name="Picture 3" descr="A close-up of a diagram&#10;&#10;Description automatically generated">
            <a:extLst>
              <a:ext uri="{FF2B5EF4-FFF2-40B4-BE49-F238E27FC236}">
                <a16:creationId xmlns:a16="http://schemas.microsoft.com/office/drawing/2014/main" id="{5B03106C-E305-5132-338C-C180B1F9CCFB}"/>
              </a:ext>
            </a:extLst>
          </p:cNvPr>
          <p:cNvPicPr>
            <a:picLocks noChangeAspect="1"/>
          </p:cNvPicPr>
          <p:nvPr/>
        </p:nvPicPr>
        <p:blipFill rotWithShape="1">
          <a:blip r:embed="rId2">
            <a:extLst>
              <a:ext uri="{28A0092B-C50C-407E-A947-70E740481C1C}">
                <a14:useLocalDpi xmlns:a14="http://schemas.microsoft.com/office/drawing/2010/main" val="0"/>
              </a:ext>
            </a:extLst>
          </a:blip>
          <a:srcRect l="23705" t="36321" r="48337" b="49940"/>
          <a:stretch/>
        </p:blipFill>
        <p:spPr>
          <a:xfrm>
            <a:off x="55418" y="100660"/>
            <a:ext cx="2083483" cy="575922"/>
          </a:xfrm>
          <a:prstGeom prst="rect">
            <a:avLst/>
          </a:prstGeom>
        </p:spPr>
      </p:pic>
      <p:pic>
        <p:nvPicPr>
          <p:cNvPr id="8" name="Picture 7">
            <a:extLst>
              <a:ext uri="{FF2B5EF4-FFF2-40B4-BE49-F238E27FC236}">
                <a16:creationId xmlns:a16="http://schemas.microsoft.com/office/drawing/2014/main" id="{962ECDD2-9C12-D4DF-1279-A5DE83EC73A9}"/>
              </a:ext>
            </a:extLst>
          </p:cNvPr>
          <p:cNvPicPr>
            <a:picLocks noChangeAspect="1"/>
          </p:cNvPicPr>
          <p:nvPr/>
        </p:nvPicPr>
        <p:blipFill>
          <a:blip r:embed="rId3"/>
          <a:stretch>
            <a:fillRect/>
          </a:stretch>
        </p:blipFill>
        <p:spPr>
          <a:xfrm>
            <a:off x="10117481" y="38521"/>
            <a:ext cx="2019101" cy="530014"/>
          </a:xfrm>
          <a:prstGeom prst="rect">
            <a:avLst/>
          </a:prstGeom>
        </p:spPr>
      </p:pic>
      <p:pic>
        <p:nvPicPr>
          <p:cNvPr id="3" name="Content Placeholder 7">
            <a:extLst>
              <a:ext uri="{FF2B5EF4-FFF2-40B4-BE49-F238E27FC236}">
                <a16:creationId xmlns:a16="http://schemas.microsoft.com/office/drawing/2014/main" id="{BD07FBB5-E40A-62DA-A258-49238FD65F43}"/>
              </a:ext>
            </a:extLst>
          </p:cNvPr>
          <p:cNvPicPr>
            <a:picLocks noChangeAspect="1"/>
          </p:cNvPicPr>
          <p:nvPr/>
        </p:nvPicPr>
        <p:blipFill>
          <a:blip r:embed="rId4">
            <a:extLst>
              <a:ext uri="{28A0092B-C50C-407E-A947-70E740481C1C}">
                <a14:useLocalDpi xmlns:a14="http://schemas.microsoft.com/office/drawing/2010/main" val="0"/>
              </a:ext>
            </a:extLst>
          </a:blip>
          <a:srcRect r="3387" b="1882"/>
          <a:stretch/>
        </p:blipFill>
        <p:spPr>
          <a:xfrm>
            <a:off x="291401" y="1128458"/>
            <a:ext cx="5367927" cy="4134064"/>
          </a:xfrm>
          <a:prstGeom prst="rect">
            <a:avLst/>
          </a:prstGeom>
        </p:spPr>
      </p:pic>
      <p:pic>
        <p:nvPicPr>
          <p:cNvPr id="9" name="Picture 8">
            <a:extLst>
              <a:ext uri="{FF2B5EF4-FFF2-40B4-BE49-F238E27FC236}">
                <a16:creationId xmlns:a16="http://schemas.microsoft.com/office/drawing/2014/main" id="{D229D405-992B-3E9F-8E8D-9A0324109EE7}"/>
              </a:ext>
            </a:extLst>
          </p:cNvPr>
          <p:cNvPicPr>
            <a:picLocks noChangeAspect="1"/>
          </p:cNvPicPr>
          <p:nvPr/>
        </p:nvPicPr>
        <p:blipFill>
          <a:blip r:embed="rId5">
            <a:extLst>
              <a:ext uri="{28A0092B-C50C-407E-A947-70E740481C1C}">
                <a14:useLocalDpi xmlns:a14="http://schemas.microsoft.com/office/drawing/2010/main" val="0"/>
              </a:ext>
            </a:extLst>
          </a:blip>
          <a:srcRect r="4003" b="1566"/>
          <a:stretch/>
        </p:blipFill>
        <p:spPr>
          <a:xfrm>
            <a:off x="6024171" y="1020411"/>
            <a:ext cx="5655670" cy="4355710"/>
          </a:xfrm>
          <a:prstGeom prst="rect">
            <a:avLst/>
          </a:prstGeom>
          <a:ln>
            <a:noFill/>
          </a:ln>
        </p:spPr>
      </p:pic>
      <p:sp>
        <p:nvSpPr>
          <p:cNvPr id="10" name="TextBox 9">
            <a:extLst>
              <a:ext uri="{FF2B5EF4-FFF2-40B4-BE49-F238E27FC236}">
                <a16:creationId xmlns:a16="http://schemas.microsoft.com/office/drawing/2014/main" id="{DACAFE28-5C1D-CD89-9D74-F6D9533256FB}"/>
              </a:ext>
            </a:extLst>
          </p:cNvPr>
          <p:cNvSpPr txBox="1"/>
          <p:nvPr/>
        </p:nvSpPr>
        <p:spPr>
          <a:xfrm>
            <a:off x="0" y="6581001"/>
            <a:ext cx="12192000" cy="276999"/>
          </a:xfrm>
          <a:prstGeom prst="rect">
            <a:avLst/>
          </a:prstGeom>
          <a:solidFill>
            <a:schemeClr val="accent1">
              <a:lumMod val="20000"/>
              <a:lumOff val="80000"/>
            </a:schemeClr>
          </a:solidFill>
        </p:spPr>
        <p:txBody>
          <a:bodyPr wrap="square" rtlCol="0">
            <a:spAutoFit/>
          </a:bodyPr>
          <a:lstStyle/>
          <a:p>
            <a:pPr algn="ctr"/>
            <a:r>
              <a:rPr lang="en-GB" sz="1200" b="1" i="1">
                <a:solidFill>
                  <a:schemeClr val="accent1"/>
                </a:solidFill>
                <a:latin typeface="Arial" panose="020B0604020202020204" pitchFamily="34" charset="0"/>
                <a:ea typeface="ADLaM Display" panose="020F0502020204030204" pitchFamily="2" charset="0"/>
                <a:cs typeface="Arial" panose="020B0604020202020204" pitchFamily="34" charset="0"/>
              </a:rPr>
              <a:t>Ensuring that tackling health inequalities is everyone’s business</a:t>
            </a:r>
          </a:p>
        </p:txBody>
      </p:sp>
      <p:sp>
        <p:nvSpPr>
          <p:cNvPr id="12" name="TextBox 11">
            <a:extLst>
              <a:ext uri="{FF2B5EF4-FFF2-40B4-BE49-F238E27FC236}">
                <a16:creationId xmlns:a16="http://schemas.microsoft.com/office/drawing/2014/main" id="{554B4697-54D9-9CE9-006A-B75043DA69DB}"/>
              </a:ext>
            </a:extLst>
          </p:cNvPr>
          <p:cNvSpPr txBox="1"/>
          <p:nvPr/>
        </p:nvSpPr>
        <p:spPr>
          <a:xfrm>
            <a:off x="519404" y="6099255"/>
            <a:ext cx="6097554" cy="369332"/>
          </a:xfrm>
          <a:prstGeom prst="rect">
            <a:avLst/>
          </a:prstGeom>
          <a:noFill/>
        </p:spPr>
        <p:txBody>
          <a:bodyPr wrap="square">
            <a:spAutoFit/>
          </a:bodyPr>
          <a:lstStyle/>
          <a:p>
            <a:r>
              <a:rPr lang="en-GB" sz="1800" u="sng">
                <a:effectLst/>
                <a:latin typeface="Arial" panose="020B0604020202020204" pitchFamily="34" charset="0"/>
                <a:ea typeface="Times New Roman" panose="02020603050405020304" pitchFamily="18" charset="0"/>
              </a:rPr>
              <a:t> (source </a:t>
            </a:r>
            <a:r>
              <a:rPr lang="en-GB" sz="1800" u="sng">
                <a:solidFill>
                  <a:srgbClr val="0000FF"/>
                </a:solidFill>
                <a:effectLst/>
                <a:latin typeface="Arial" panose="020B0604020202020204" pitchFamily="34" charset="0"/>
                <a:ea typeface="Times New Roman" panose="02020603050405020304" pitchFamily="18" charset="0"/>
                <a:hlinkClick r:id="rId6"/>
              </a:rPr>
              <a:t>Fingertips</a:t>
            </a:r>
            <a:r>
              <a:rPr lang="en-GB" sz="1800" u="sng">
                <a:effectLst/>
                <a:latin typeface="Arial" panose="020B0604020202020204" pitchFamily="34" charset="0"/>
                <a:ea typeface="Times New Roman" panose="02020603050405020304" pitchFamily="18" charset="0"/>
              </a:rPr>
              <a:t> and NCMP data)</a:t>
            </a:r>
            <a:endParaRPr lang="en-GB"/>
          </a:p>
        </p:txBody>
      </p:sp>
      <p:sp>
        <p:nvSpPr>
          <p:cNvPr id="6" name="Slide Number Placeholder 5">
            <a:extLst>
              <a:ext uri="{FF2B5EF4-FFF2-40B4-BE49-F238E27FC236}">
                <a16:creationId xmlns:a16="http://schemas.microsoft.com/office/drawing/2014/main" id="{C4355441-D79D-A050-965B-3AC54CEDF0E3}"/>
              </a:ext>
            </a:extLst>
          </p:cNvPr>
          <p:cNvSpPr>
            <a:spLocks noGrp="1"/>
          </p:cNvSpPr>
          <p:nvPr>
            <p:ph type="sldNum" sz="quarter" idx="12"/>
          </p:nvPr>
        </p:nvSpPr>
        <p:spPr/>
        <p:txBody>
          <a:bodyPr/>
          <a:lstStyle/>
          <a:p>
            <a:fld id="{90B30DD5-1EF8-48BF-BC70-8C78D8C5415C}" type="slidenum">
              <a:rPr lang="en-GB" smtClean="0"/>
              <a:t>9</a:t>
            </a:fld>
            <a:endParaRPr lang="en-GB"/>
          </a:p>
        </p:txBody>
      </p:sp>
    </p:spTree>
    <p:extLst>
      <p:ext uri="{BB962C8B-B14F-4D97-AF65-F5344CB8AC3E}">
        <p14:creationId xmlns:p14="http://schemas.microsoft.com/office/powerpoint/2010/main" val="178514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814ef54-f1d5-4ebc-83ef-279832e0272b" xsi:nil="true"/>
    <lcf76f155ced4ddcb4097134ff3c332f xmlns="1b84608b-6f1e-4e6a-92dd-7266d765845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55804CA5AA684EAC6D660C6FAE1FA6" ma:contentTypeVersion="18" ma:contentTypeDescription="Create a new document." ma:contentTypeScope="" ma:versionID="91ce489078be2f17da7c37cdaaf0273d">
  <xsd:schema xmlns:xsd="http://www.w3.org/2001/XMLSchema" xmlns:xs="http://www.w3.org/2001/XMLSchema" xmlns:p="http://schemas.microsoft.com/office/2006/metadata/properties" xmlns:ns2="1b84608b-6f1e-4e6a-92dd-7266d765845a" xmlns:ns3="6814ef54-f1d5-4ebc-83ef-279832e0272b" targetNamespace="http://schemas.microsoft.com/office/2006/metadata/properties" ma:root="true" ma:fieldsID="2ea025aac370a6026faa34ba776798e1" ns2:_="" ns3:_="">
    <xsd:import namespace="1b84608b-6f1e-4e6a-92dd-7266d765845a"/>
    <xsd:import namespace="6814ef54-f1d5-4ebc-83ef-279832e0272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84608b-6f1e-4e6a-92dd-7266d76584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2a794df-04d0-4f42-ab98-dd968cb70f3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14ef54-f1d5-4ebc-83ef-279832e0272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42f624-78d1-419e-99ac-f7dc3191fc36}" ma:internalName="TaxCatchAll" ma:showField="CatchAllData" ma:web="6814ef54-f1d5-4ebc-83ef-279832e027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639A31-118D-4A9C-9A98-62EBE31EBC1F}">
  <ds:schemaRefs>
    <ds:schemaRef ds:uri="http://schemas.microsoft.com/office/2006/documentManagement/types"/>
    <ds:schemaRef ds:uri="http://schemas.openxmlformats.org/package/2006/metadata/core-properties"/>
    <ds:schemaRef ds:uri="1b84608b-6f1e-4e6a-92dd-7266d765845a"/>
    <ds:schemaRef ds:uri="http://purl.org/dc/terms/"/>
    <ds:schemaRef ds:uri="http://www.w3.org/XML/1998/namespace"/>
    <ds:schemaRef ds:uri="http://schemas.microsoft.com/office/2006/metadata/properties"/>
    <ds:schemaRef ds:uri="http://schemas.microsoft.com/office/infopath/2007/PartnerControls"/>
    <ds:schemaRef ds:uri="6814ef54-f1d5-4ebc-83ef-279832e0272b"/>
    <ds:schemaRef ds:uri="http://purl.org/dc/dcmitype/"/>
    <ds:schemaRef ds:uri="http://purl.org/dc/elements/1.1/"/>
  </ds:schemaRefs>
</ds:datastoreItem>
</file>

<file path=customXml/itemProps2.xml><?xml version="1.0" encoding="utf-8"?>
<ds:datastoreItem xmlns:ds="http://schemas.openxmlformats.org/officeDocument/2006/customXml" ds:itemID="{4091B781-0BB7-4D60-A285-1F9E5F3362AB}">
  <ds:schemaRefs>
    <ds:schemaRef ds:uri="1b84608b-6f1e-4e6a-92dd-7266d765845a"/>
    <ds:schemaRef ds:uri="6814ef54-f1d5-4ebc-83ef-279832e027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CAD6201-9886-4B39-B9A0-4426650F6A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3199</Words>
  <Application>Microsoft Office PowerPoint</Application>
  <PresentationFormat>Widescreen</PresentationFormat>
  <Paragraphs>476</Paragraphs>
  <Slides>33</Slides>
  <Notes>3</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7" baseType="lpstr">
      <vt:lpstr>Arial</vt:lpstr>
      <vt:lpstr>Calibri</vt:lpstr>
      <vt:lpstr>Office Theme</vt:lpstr>
      <vt:lpstr>Document</vt:lpstr>
      <vt:lpstr>Children and Young People (CYP) CORE20PLUS5 in Herefordshire &amp; Worcestershire  </vt:lpstr>
      <vt:lpstr>Table of Content</vt:lpstr>
      <vt:lpstr>This pack provides Herefordshire and Worcestershire information within the context of the national CORE20PLUS5 framework for Children and Young People (CYP). </vt:lpstr>
      <vt:lpstr>PowerPoint Presentation</vt:lpstr>
      <vt:lpstr>PowerPoint Presentation</vt:lpstr>
      <vt:lpstr>PowerPoint Presentation</vt:lpstr>
      <vt:lpstr>PowerPoint Presentation</vt:lpstr>
      <vt:lpstr>PowerPoint Presentation</vt:lpstr>
      <vt:lpstr>Obesity and Deprivation in Herefordshire</vt:lpstr>
      <vt:lpstr>Obesity Split by Ethnicity in Herefordshire</vt:lpstr>
      <vt:lpstr>Obesity Split by Gender in Herefordshire</vt:lpstr>
      <vt:lpstr>PowerPoint Presentation</vt:lpstr>
      <vt:lpstr>Adapted from Worcestershire County Council: Microsoft Power BI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Spotlight on the 5 Clinical Areas for CYP</vt:lpstr>
      <vt:lpstr>PowerPoint Presentation</vt:lpstr>
      <vt:lpstr>5 Key Clinical Areas of CYP Health Inequalities: Asthma </vt:lpstr>
      <vt:lpstr>5 Key Clinical Areas of CYP Health Inequalities: Diabetes </vt:lpstr>
      <vt:lpstr>5 Key Clinical Areas of CYP Health Inequalities: Epilepsy </vt:lpstr>
      <vt:lpstr>5 Key Clinical Areas of CYP Health Inequalities: Oral Health </vt:lpstr>
      <vt:lpstr>PowerPoint Presentation</vt:lpstr>
      <vt:lpstr>5 Key Clinical Areas of CYP Health Inequalities: Mental Health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Oliver Smith</dc:creator>
  <cp:lastModifiedBy>Selina Lavictoire</cp:lastModifiedBy>
  <cp:revision>2</cp:revision>
  <cp:lastPrinted>2022-11-10T13:03:36Z</cp:lastPrinted>
  <dcterms:created xsi:type="dcterms:W3CDTF">2022-05-16T13:15:00Z</dcterms:created>
  <dcterms:modified xsi:type="dcterms:W3CDTF">2025-02-25T12:28:13Z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0x010100D955804CA5AA684EAC6D660C6FAE1FA6</vt:lpwstr>
  </property>
  <property fmtid="{D5CDD505-2E9C-101B-9397-08002B2CF9AE}" pid="3" name="MediaServiceImageTags">
    <vt:lpwstr/>
  </property>
</Properties>
</file>