
<file path=[Content_Types].xml><?xml version="1.0" encoding="utf-8"?>
<Types xmlns="http://schemas.openxmlformats.org/package/2006/content-types">
  <Default Extension="32126320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22"/>
  </p:notesMasterIdLst>
  <p:sldIdLst>
    <p:sldId id="336" r:id="rId6"/>
    <p:sldId id="2147473759" r:id="rId7"/>
    <p:sldId id="342" r:id="rId8"/>
    <p:sldId id="306" r:id="rId9"/>
    <p:sldId id="349" r:id="rId10"/>
    <p:sldId id="358" r:id="rId11"/>
    <p:sldId id="2147473741" r:id="rId12"/>
    <p:sldId id="353" r:id="rId13"/>
    <p:sldId id="344" r:id="rId14"/>
    <p:sldId id="357" r:id="rId15"/>
    <p:sldId id="360" r:id="rId16"/>
    <p:sldId id="348" r:id="rId17"/>
    <p:sldId id="364" r:id="rId18"/>
    <p:sldId id="2147473766" r:id="rId19"/>
    <p:sldId id="2147473767" r:id="rId20"/>
    <p:sldId id="214747373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EEC"/>
    <a:srgbClr val="ECDEF6"/>
    <a:srgbClr val="FFFFD5"/>
    <a:srgbClr val="FFFF99"/>
    <a:srgbClr val="FE82E9"/>
    <a:srgbClr val="ED8B00"/>
    <a:srgbClr val="D6763A"/>
    <a:srgbClr val="91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8AC8F-AC45-F1F3-862E-BCD1203E1D6F}" v="61" dt="2025-06-04T13:47:21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9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BC608-64FE-4A31-9CEE-783A1521F6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8ED13E5-43BC-4796-ABF9-3825D8F76026}">
      <dgm:prSet phldrT="[Text]" custT="1"/>
      <dgm:spPr/>
      <dgm:t>
        <a:bodyPr/>
        <a:lstStyle/>
        <a:p>
          <a:r>
            <a:rPr lang="en-GB" sz="1300" dirty="0"/>
            <a:t>High Potential Scheme(HPS)</a:t>
          </a:r>
        </a:p>
        <a:p>
          <a:r>
            <a:rPr lang="en-GB" sz="1300" dirty="0"/>
            <a:t>5-8 years away from readiness </a:t>
          </a:r>
        </a:p>
        <a:p>
          <a:r>
            <a:rPr lang="en-GB" sz="1300" dirty="0"/>
            <a:t>Owned, managed and  delivered by HPS Careers Hub (200 in 25/26)</a:t>
          </a:r>
        </a:p>
      </dgm:t>
    </dgm:pt>
    <dgm:pt modelId="{65B2048C-411C-4458-AAE4-93D6B37B7231}" type="parTrans" cxnId="{EFF9FE97-2936-4052-8489-82B51ECD470D}">
      <dgm:prSet/>
      <dgm:spPr/>
      <dgm:t>
        <a:bodyPr/>
        <a:lstStyle/>
        <a:p>
          <a:endParaRPr lang="en-GB"/>
        </a:p>
      </dgm:t>
    </dgm:pt>
    <dgm:pt modelId="{5F0CC0FF-C33B-49E0-A31A-80E90F4DCABE}" type="sibTrans" cxnId="{EFF9FE97-2936-4052-8489-82B51ECD470D}">
      <dgm:prSet/>
      <dgm:spPr/>
      <dgm:t>
        <a:bodyPr/>
        <a:lstStyle/>
        <a:p>
          <a:endParaRPr lang="en-GB"/>
        </a:p>
      </dgm:t>
    </dgm:pt>
    <dgm:pt modelId="{26BAD799-F521-4811-A730-7D91DFFB9258}">
      <dgm:prSet phldrT="[Text]" custT="1"/>
      <dgm:spPr/>
      <dgm:t>
        <a:bodyPr/>
        <a:lstStyle/>
        <a:p>
          <a:r>
            <a:rPr lang="en-GB" sz="1300" dirty="0"/>
            <a:t>Regional Talent pool offers….. 3-1 years away from Executive Director Role</a:t>
          </a:r>
        </a:p>
      </dgm:t>
    </dgm:pt>
    <dgm:pt modelId="{F160A74C-7763-41D0-9F64-EC3366160339}" type="parTrans" cxnId="{FA037221-D340-4713-9CB1-F378174441CA}">
      <dgm:prSet/>
      <dgm:spPr/>
      <dgm:t>
        <a:bodyPr/>
        <a:lstStyle/>
        <a:p>
          <a:endParaRPr lang="en-GB"/>
        </a:p>
      </dgm:t>
    </dgm:pt>
    <dgm:pt modelId="{56B08397-81E1-4CF7-9FE2-204F93E96CD3}" type="sibTrans" cxnId="{FA037221-D340-4713-9CB1-F378174441CA}">
      <dgm:prSet/>
      <dgm:spPr/>
      <dgm:t>
        <a:bodyPr/>
        <a:lstStyle/>
        <a:p>
          <a:endParaRPr lang="en-GB"/>
        </a:p>
      </dgm:t>
    </dgm:pt>
    <dgm:pt modelId="{B1AC2EE1-56DF-470C-BC16-D893FBFDDDBE}">
      <dgm:prSet phldrT="[Text]" custT="1"/>
      <dgm:spPr/>
      <dgm:t>
        <a:bodyPr/>
        <a:lstStyle/>
        <a:p>
          <a:r>
            <a:rPr lang="en-GB" sz="1300" dirty="0"/>
            <a:t>Executive Director Pathway 1-2 years away from Executive Director role</a:t>
          </a:r>
        </a:p>
      </dgm:t>
    </dgm:pt>
    <dgm:pt modelId="{593E2737-4FD7-4226-A4B4-1F90DE7D4A5D}" type="parTrans" cxnId="{836E73F9-C467-41CB-9BE0-816548033B68}">
      <dgm:prSet/>
      <dgm:spPr/>
      <dgm:t>
        <a:bodyPr/>
        <a:lstStyle/>
        <a:p>
          <a:endParaRPr lang="en-GB"/>
        </a:p>
      </dgm:t>
    </dgm:pt>
    <dgm:pt modelId="{1988EB50-F454-40F2-862A-A42B7C291090}" type="sibTrans" cxnId="{836E73F9-C467-41CB-9BE0-816548033B68}">
      <dgm:prSet/>
      <dgm:spPr/>
      <dgm:t>
        <a:bodyPr/>
        <a:lstStyle/>
        <a:p>
          <a:endParaRPr lang="en-GB"/>
        </a:p>
      </dgm:t>
    </dgm:pt>
    <dgm:pt modelId="{0B642523-943D-4F5A-A6A1-84D9F95D165A}" type="pres">
      <dgm:prSet presAssocID="{604BC608-64FE-4A31-9CEE-783A1521F653}" presName="arrowDiagram" presStyleCnt="0">
        <dgm:presLayoutVars>
          <dgm:chMax val="5"/>
          <dgm:dir/>
          <dgm:resizeHandles val="exact"/>
        </dgm:presLayoutVars>
      </dgm:prSet>
      <dgm:spPr/>
    </dgm:pt>
    <dgm:pt modelId="{EF6FE919-82F6-4649-8071-D75FCC6B69A2}" type="pres">
      <dgm:prSet presAssocID="{604BC608-64FE-4A31-9CEE-783A1521F653}" presName="arrow" presStyleLbl="bgShp" presStyleIdx="0" presStyleCnt="1" custLinFactNeighborX="967" custLinFactNeighborY="40"/>
      <dgm:spPr/>
    </dgm:pt>
    <dgm:pt modelId="{2A0F81DB-2AE3-480D-A1E3-D570B70C2A50}" type="pres">
      <dgm:prSet presAssocID="{604BC608-64FE-4A31-9CEE-783A1521F653}" presName="arrowDiagram3" presStyleCnt="0"/>
      <dgm:spPr/>
    </dgm:pt>
    <dgm:pt modelId="{88CB0163-2C3E-452F-B03F-FF687BBEEEB1}" type="pres">
      <dgm:prSet presAssocID="{F8ED13E5-43BC-4796-ABF9-3825D8F76026}" presName="bullet3a" presStyleLbl="node1" presStyleIdx="0" presStyleCnt="3" custLinFactX="300000" custLinFactY="-200000" custLinFactNeighborX="350040" custLinFactNeighborY="-289022"/>
      <dgm:spPr>
        <a:solidFill>
          <a:srgbClr val="80D2CC"/>
        </a:solidFill>
      </dgm:spPr>
    </dgm:pt>
    <dgm:pt modelId="{759009D8-CD8F-414A-975A-28535948B348}" type="pres">
      <dgm:prSet presAssocID="{F8ED13E5-43BC-4796-ABF9-3825D8F76026}" presName="textBox3a" presStyleLbl="revTx" presStyleIdx="0" presStyleCnt="3" custScaleX="74594" custScaleY="125973" custLinFactNeighborX="28387" custLinFactNeighborY="-43253">
        <dgm:presLayoutVars>
          <dgm:bulletEnabled val="1"/>
        </dgm:presLayoutVars>
      </dgm:prSet>
      <dgm:spPr/>
    </dgm:pt>
    <dgm:pt modelId="{8DC721A8-9FCD-4D86-B637-8C32FE576A16}" type="pres">
      <dgm:prSet presAssocID="{26BAD799-F521-4811-A730-7D91DFFB9258}" presName="bullet3b" presStyleLbl="node1" presStyleIdx="1" presStyleCnt="3" custLinFactX="100000" custLinFactNeighborX="169327" custLinFactNeighborY="-98654"/>
      <dgm:spPr>
        <a:solidFill>
          <a:srgbClr val="99DBD6"/>
        </a:solidFill>
      </dgm:spPr>
    </dgm:pt>
    <dgm:pt modelId="{21493FEE-0E00-44F9-96AC-FB6A1CA22B99}" type="pres">
      <dgm:prSet presAssocID="{26BAD799-F521-4811-A730-7D91DFFB9258}" presName="textBox3b" presStyleLbl="revTx" presStyleIdx="1" presStyleCnt="3" custScaleX="69494" custScaleY="97820" custLinFactNeighborX="3689" custLinFactNeighborY="-4767">
        <dgm:presLayoutVars>
          <dgm:bulletEnabled val="1"/>
        </dgm:presLayoutVars>
      </dgm:prSet>
      <dgm:spPr/>
    </dgm:pt>
    <dgm:pt modelId="{C8DB140F-FF9D-4ED9-AF89-4A1C7DAAC033}" type="pres">
      <dgm:prSet presAssocID="{B1AC2EE1-56DF-470C-BC16-D893FBFDDDBE}" presName="bullet3c" presStyleLbl="node1" presStyleIdx="2" presStyleCnt="3" custFlipVert="1" custScaleX="10438" custScaleY="23170" custLinFactX="300000" custLinFactY="-91905" custLinFactNeighborX="352521" custLinFactNeighborY="-100000"/>
      <dgm:spPr>
        <a:solidFill>
          <a:schemeClr val="bg1"/>
        </a:solidFill>
        <a:ln>
          <a:solidFill>
            <a:schemeClr val="bg1"/>
          </a:solidFill>
        </a:ln>
      </dgm:spPr>
    </dgm:pt>
    <dgm:pt modelId="{F748C091-CC7C-4664-8C6D-270EBF6395CC}" type="pres">
      <dgm:prSet presAssocID="{B1AC2EE1-56DF-470C-BC16-D893FBFDDDBE}" presName="textBox3c" presStyleLbl="revTx" presStyleIdx="2" presStyleCnt="3" custScaleX="66301" custScaleY="86887" custLinFactNeighborX="-18012" custLinFactNeighborY="768">
        <dgm:presLayoutVars>
          <dgm:bulletEnabled val="1"/>
        </dgm:presLayoutVars>
      </dgm:prSet>
      <dgm:spPr/>
    </dgm:pt>
  </dgm:ptLst>
  <dgm:cxnLst>
    <dgm:cxn modelId="{FA037221-D340-4713-9CB1-F378174441CA}" srcId="{604BC608-64FE-4A31-9CEE-783A1521F653}" destId="{26BAD799-F521-4811-A730-7D91DFFB9258}" srcOrd="1" destOrd="0" parTransId="{F160A74C-7763-41D0-9F64-EC3366160339}" sibTransId="{56B08397-81E1-4CF7-9FE2-204F93E96CD3}"/>
    <dgm:cxn modelId="{9C5A0E36-221E-437B-8482-6F067BD6F32E}" type="presOf" srcId="{F8ED13E5-43BC-4796-ABF9-3825D8F76026}" destId="{759009D8-CD8F-414A-975A-28535948B348}" srcOrd="0" destOrd="0" presId="urn:microsoft.com/office/officeart/2005/8/layout/arrow2"/>
    <dgm:cxn modelId="{85A3055A-FEF6-4ECD-8657-EA926FC69921}" type="presOf" srcId="{26BAD799-F521-4811-A730-7D91DFFB9258}" destId="{21493FEE-0E00-44F9-96AC-FB6A1CA22B99}" srcOrd="0" destOrd="0" presId="urn:microsoft.com/office/officeart/2005/8/layout/arrow2"/>
    <dgm:cxn modelId="{F48B498D-ABB8-4EFE-BE5D-5CF842942E49}" type="presOf" srcId="{B1AC2EE1-56DF-470C-BC16-D893FBFDDDBE}" destId="{F748C091-CC7C-4664-8C6D-270EBF6395CC}" srcOrd="0" destOrd="0" presId="urn:microsoft.com/office/officeart/2005/8/layout/arrow2"/>
    <dgm:cxn modelId="{EFF9FE97-2936-4052-8489-82B51ECD470D}" srcId="{604BC608-64FE-4A31-9CEE-783A1521F653}" destId="{F8ED13E5-43BC-4796-ABF9-3825D8F76026}" srcOrd="0" destOrd="0" parTransId="{65B2048C-411C-4458-AAE4-93D6B37B7231}" sibTransId="{5F0CC0FF-C33B-49E0-A31A-80E90F4DCABE}"/>
    <dgm:cxn modelId="{C13347E5-DFC2-4EB8-B252-45CB553312B1}" type="presOf" srcId="{604BC608-64FE-4A31-9CEE-783A1521F653}" destId="{0B642523-943D-4F5A-A6A1-84D9F95D165A}" srcOrd="0" destOrd="0" presId="urn:microsoft.com/office/officeart/2005/8/layout/arrow2"/>
    <dgm:cxn modelId="{836E73F9-C467-41CB-9BE0-816548033B68}" srcId="{604BC608-64FE-4A31-9CEE-783A1521F653}" destId="{B1AC2EE1-56DF-470C-BC16-D893FBFDDDBE}" srcOrd="2" destOrd="0" parTransId="{593E2737-4FD7-4226-A4B4-1F90DE7D4A5D}" sibTransId="{1988EB50-F454-40F2-862A-A42B7C291090}"/>
    <dgm:cxn modelId="{C97A0081-E94B-4CD7-8B32-F4281AC9F5D8}" type="presParOf" srcId="{0B642523-943D-4F5A-A6A1-84D9F95D165A}" destId="{EF6FE919-82F6-4649-8071-D75FCC6B69A2}" srcOrd="0" destOrd="0" presId="urn:microsoft.com/office/officeart/2005/8/layout/arrow2"/>
    <dgm:cxn modelId="{232C8C2D-A1B4-438D-90E6-0AFAB4A03A67}" type="presParOf" srcId="{0B642523-943D-4F5A-A6A1-84D9F95D165A}" destId="{2A0F81DB-2AE3-480D-A1E3-D570B70C2A50}" srcOrd="1" destOrd="0" presId="urn:microsoft.com/office/officeart/2005/8/layout/arrow2"/>
    <dgm:cxn modelId="{55363287-1AA0-45F0-B45E-0F42EEE8BF7D}" type="presParOf" srcId="{2A0F81DB-2AE3-480D-A1E3-D570B70C2A50}" destId="{88CB0163-2C3E-452F-B03F-FF687BBEEEB1}" srcOrd="0" destOrd="0" presId="urn:microsoft.com/office/officeart/2005/8/layout/arrow2"/>
    <dgm:cxn modelId="{5D59BF72-53C0-4140-BD80-0783206F2E3D}" type="presParOf" srcId="{2A0F81DB-2AE3-480D-A1E3-D570B70C2A50}" destId="{759009D8-CD8F-414A-975A-28535948B348}" srcOrd="1" destOrd="0" presId="urn:microsoft.com/office/officeart/2005/8/layout/arrow2"/>
    <dgm:cxn modelId="{DAC72C39-3B1C-46FC-AA45-D1D043F6BFBC}" type="presParOf" srcId="{2A0F81DB-2AE3-480D-A1E3-D570B70C2A50}" destId="{8DC721A8-9FCD-4D86-B637-8C32FE576A16}" srcOrd="2" destOrd="0" presId="urn:microsoft.com/office/officeart/2005/8/layout/arrow2"/>
    <dgm:cxn modelId="{E19E64F5-7113-468E-A610-A030FD25A0CE}" type="presParOf" srcId="{2A0F81DB-2AE3-480D-A1E3-D570B70C2A50}" destId="{21493FEE-0E00-44F9-96AC-FB6A1CA22B99}" srcOrd="3" destOrd="0" presId="urn:microsoft.com/office/officeart/2005/8/layout/arrow2"/>
    <dgm:cxn modelId="{73A0EBBC-2D21-4E1A-BD7A-5B6C9F482C8D}" type="presParOf" srcId="{2A0F81DB-2AE3-480D-A1E3-D570B70C2A50}" destId="{C8DB140F-FF9D-4ED9-AF89-4A1C7DAAC033}" srcOrd="4" destOrd="0" presId="urn:microsoft.com/office/officeart/2005/8/layout/arrow2"/>
    <dgm:cxn modelId="{9B385052-4653-4411-91FE-B91943322498}" type="presParOf" srcId="{2A0F81DB-2AE3-480D-A1E3-D570B70C2A50}" destId="{F748C091-CC7C-4664-8C6D-270EBF6395C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8F5447-27D0-47CB-8E06-10F5FF36DC3F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12FBC679-3337-4817-8539-B40723417D48}">
      <dgm:prSet phldrT="[Text]" custT="1"/>
      <dgm:spPr/>
      <dgm:t>
        <a:bodyPr/>
        <a:lstStyle/>
        <a:p>
          <a:r>
            <a:rPr lang="en-GB" sz="2000"/>
            <a:t>B2-B5</a:t>
          </a:r>
        </a:p>
      </dgm:t>
    </dgm:pt>
    <dgm:pt modelId="{AD2DD0ED-1D1F-4716-AC74-464C75A5157D}" type="parTrans" cxnId="{4D23599E-0B5B-42B9-8392-3E14B6D09F27}">
      <dgm:prSet/>
      <dgm:spPr/>
      <dgm:t>
        <a:bodyPr/>
        <a:lstStyle/>
        <a:p>
          <a:endParaRPr lang="en-GB" sz="2800"/>
        </a:p>
      </dgm:t>
    </dgm:pt>
    <dgm:pt modelId="{325C3F82-C908-4234-862F-3E9AC2B16593}" type="sibTrans" cxnId="{4D23599E-0B5B-42B9-8392-3E14B6D09F27}">
      <dgm:prSet/>
      <dgm:spPr/>
      <dgm:t>
        <a:bodyPr/>
        <a:lstStyle/>
        <a:p>
          <a:endParaRPr lang="en-GB" sz="2800"/>
        </a:p>
      </dgm:t>
    </dgm:pt>
    <dgm:pt modelId="{C9F08CC2-E08F-4BE0-B654-19F98ADC7E5C}">
      <dgm:prSet phldrT="[Text]" custT="1"/>
      <dgm:spPr/>
      <dgm:t>
        <a:bodyPr/>
        <a:lstStyle/>
        <a:p>
          <a:r>
            <a:rPr lang="en-GB" sz="2000"/>
            <a:t>B8a-B8d (5-8 years away from Executive Role)</a:t>
          </a:r>
        </a:p>
      </dgm:t>
    </dgm:pt>
    <dgm:pt modelId="{DB61080D-F136-412D-9C68-56B9DD024D0A}" type="parTrans" cxnId="{05C4484B-5A3B-49EB-A3FD-0D36852B4E5E}">
      <dgm:prSet/>
      <dgm:spPr/>
      <dgm:t>
        <a:bodyPr/>
        <a:lstStyle/>
        <a:p>
          <a:endParaRPr lang="en-GB" sz="2800"/>
        </a:p>
      </dgm:t>
    </dgm:pt>
    <dgm:pt modelId="{28AEADD6-34AC-4475-84F5-52412E8AD9AA}" type="sibTrans" cxnId="{05C4484B-5A3B-49EB-A3FD-0D36852B4E5E}">
      <dgm:prSet/>
      <dgm:spPr/>
      <dgm:t>
        <a:bodyPr/>
        <a:lstStyle/>
        <a:p>
          <a:endParaRPr lang="en-GB" sz="2800"/>
        </a:p>
      </dgm:t>
    </dgm:pt>
    <dgm:pt modelId="{0B813056-CA7F-4FA6-A977-7AFCBF710AA1}">
      <dgm:prSet phldrT="[Text]" custT="1"/>
      <dgm:spPr/>
      <dgm:t>
        <a:bodyPr/>
        <a:lstStyle/>
        <a:p>
          <a:r>
            <a:rPr lang="en-GB" sz="2000"/>
            <a:t>B9-VSM (12-18 months away from Executive Role)</a:t>
          </a:r>
        </a:p>
      </dgm:t>
    </dgm:pt>
    <dgm:pt modelId="{5A660DA0-DB49-4DF3-92F2-99458FAB6167}" type="parTrans" cxnId="{65172538-6FAE-416A-B3C1-8225DFCCC8C1}">
      <dgm:prSet/>
      <dgm:spPr/>
      <dgm:t>
        <a:bodyPr/>
        <a:lstStyle/>
        <a:p>
          <a:endParaRPr lang="en-GB" sz="2800"/>
        </a:p>
      </dgm:t>
    </dgm:pt>
    <dgm:pt modelId="{2E938CDB-CFD5-47F3-A51A-F254EC4D1A93}" type="sibTrans" cxnId="{65172538-6FAE-416A-B3C1-8225DFCCC8C1}">
      <dgm:prSet/>
      <dgm:spPr/>
      <dgm:t>
        <a:bodyPr/>
        <a:lstStyle/>
        <a:p>
          <a:endParaRPr lang="en-GB" sz="2800"/>
        </a:p>
      </dgm:t>
    </dgm:pt>
    <dgm:pt modelId="{2EB2109A-918E-4D65-93F0-9163333CE401}">
      <dgm:prSet custT="1"/>
      <dgm:spPr>
        <a:solidFill>
          <a:srgbClr val="AAF094"/>
        </a:solidFill>
      </dgm:spPr>
      <dgm:t>
        <a:bodyPr/>
        <a:lstStyle/>
        <a:p>
          <a:r>
            <a:rPr lang="en-GB" sz="2000"/>
            <a:t>B6-B7</a:t>
          </a:r>
        </a:p>
      </dgm:t>
    </dgm:pt>
    <dgm:pt modelId="{951F1EAB-685C-467A-ABC0-7D3B95AC0388}" type="parTrans" cxnId="{BC3A3410-AD52-4A2B-BA03-D33BDDA29A9B}">
      <dgm:prSet/>
      <dgm:spPr/>
      <dgm:t>
        <a:bodyPr/>
        <a:lstStyle/>
        <a:p>
          <a:endParaRPr lang="en-GB" sz="2800"/>
        </a:p>
      </dgm:t>
    </dgm:pt>
    <dgm:pt modelId="{66C06290-4CD2-4527-BBBB-B3799C76E9D8}" type="sibTrans" cxnId="{BC3A3410-AD52-4A2B-BA03-D33BDDA29A9B}">
      <dgm:prSet/>
      <dgm:spPr/>
      <dgm:t>
        <a:bodyPr/>
        <a:lstStyle/>
        <a:p>
          <a:endParaRPr lang="en-GB" sz="2800"/>
        </a:p>
      </dgm:t>
    </dgm:pt>
    <dgm:pt modelId="{0E9A3CC0-6695-44F3-A9A9-34A2A33D65D2}" type="pres">
      <dgm:prSet presAssocID="{6A8F5447-27D0-47CB-8E06-10F5FF36DC3F}" presName="Name0" presStyleCnt="0">
        <dgm:presLayoutVars>
          <dgm:dir/>
          <dgm:animLvl val="lvl"/>
          <dgm:resizeHandles val="exact"/>
        </dgm:presLayoutVars>
      </dgm:prSet>
      <dgm:spPr/>
    </dgm:pt>
    <dgm:pt modelId="{7DA15D49-D5CB-4AC7-9A8C-AEB8DACF8DA1}" type="pres">
      <dgm:prSet presAssocID="{12FBC679-3337-4817-8539-B40723417D48}" presName="parTxOnly" presStyleLbl="node1" presStyleIdx="0" presStyleCnt="4" custScaleX="42901">
        <dgm:presLayoutVars>
          <dgm:chMax val="0"/>
          <dgm:chPref val="0"/>
          <dgm:bulletEnabled val="1"/>
        </dgm:presLayoutVars>
      </dgm:prSet>
      <dgm:spPr/>
    </dgm:pt>
    <dgm:pt modelId="{B10945FC-72DF-4C98-8D32-0ED92C9A1334}" type="pres">
      <dgm:prSet presAssocID="{325C3F82-C908-4234-862F-3E9AC2B16593}" presName="parTxOnlySpace" presStyleCnt="0"/>
      <dgm:spPr/>
    </dgm:pt>
    <dgm:pt modelId="{62950AE1-AA67-4288-A03A-15B5B20D1B8A}" type="pres">
      <dgm:prSet presAssocID="{2EB2109A-918E-4D65-93F0-9163333CE401}" presName="parTxOnly" presStyleLbl="node1" presStyleIdx="1" presStyleCnt="4" custScaleX="52716">
        <dgm:presLayoutVars>
          <dgm:chMax val="0"/>
          <dgm:chPref val="0"/>
          <dgm:bulletEnabled val="1"/>
        </dgm:presLayoutVars>
      </dgm:prSet>
      <dgm:spPr/>
    </dgm:pt>
    <dgm:pt modelId="{F7D479A1-7215-47B2-B6EE-3EB943775B37}" type="pres">
      <dgm:prSet presAssocID="{66C06290-4CD2-4527-BBBB-B3799C76E9D8}" presName="parTxOnlySpace" presStyleCnt="0"/>
      <dgm:spPr/>
    </dgm:pt>
    <dgm:pt modelId="{BC368D75-2668-4597-96AF-168FC56166F1}" type="pres">
      <dgm:prSet presAssocID="{C9F08CC2-E08F-4BE0-B654-19F98ADC7E5C}" presName="parTxOnly" presStyleLbl="node1" presStyleIdx="2" presStyleCnt="4" custScaleX="66198" custLinFactNeighborX="2678" custLinFactNeighborY="-1420">
        <dgm:presLayoutVars>
          <dgm:chMax val="0"/>
          <dgm:chPref val="0"/>
          <dgm:bulletEnabled val="1"/>
        </dgm:presLayoutVars>
      </dgm:prSet>
      <dgm:spPr/>
    </dgm:pt>
    <dgm:pt modelId="{88F96F45-CBCD-4149-8F7E-979005CD4F8C}" type="pres">
      <dgm:prSet presAssocID="{28AEADD6-34AC-4475-84F5-52412E8AD9AA}" presName="parTxOnlySpace" presStyleCnt="0"/>
      <dgm:spPr/>
    </dgm:pt>
    <dgm:pt modelId="{AFE88C67-254B-4A51-B2A1-10AF8320BE7B}" type="pres">
      <dgm:prSet presAssocID="{0B813056-CA7F-4FA6-A977-7AFCBF710AA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C3A3410-AD52-4A2B-BA03-D33BDDA29A9B}" srcId="{6A8F5447-27D0-47CB-8E06-10F5FF36DC3F}" destId="{2EB2109A-918E-4D65-93F0-9163333CE401}" srcOrd="1" destOrd="0" parTransId="{951F1EAB-685C-467A-ABC0-7D3B95AC0388}" sibTransId="{66C06290-4CD2-4527-BBBB-B3799C76E9D8}"/>
    <dgm:cxn modelId="{94718B14-10F4-4156-A0B2-E5B6DEF4C6C4}" type="presOf" srcId="{0B813056-CA7F-4FA6-A977-7AFCBF710AA1}" destId="{AFE88C67-254B-4A51-B2A1-10AF8320BE7B}" srcOrd="0" destOrd="0" presId="urn:microsoft.com/office/officeart/2005/8/layout/chevron1"/>
    <dgm:cxn modelId="{65172538-6FAE-416A-B3C1-8225DFCCC8C1}" srcId="{6A8F5447-27D0-47CB-8E06-10F5FF36DC3F}" destId="{0B813056-CA7F-4FA6-A977-7AFCBF710AA1}" srcOrd="3" destOrd="0" parTransId="{5A660DA0-DB49-4DF3-92F2-99458FAB6167}" sibTransId="{2E938CDB-CFD5-47F3-A51A-F254EC4D1A93}"/>
    <dgm:cxn modelId="{029B8C60-7D23-485D-9128-55F2DEAB4BBB}" type="presOf" srcId="{2EB2109A-918E-4D65-93F0-9163333CE401}" destId="{62950AE1-AA67-4288-A03A-15B5B20D1B8A}" srcOrd="0" destOrd="0" presId="urn:microsoft.com/office/officeart/2005/8/layout/chevron1"/>
    <dgm:cxn modelId="{05C4484B-5A3B-49EB-A3FD-0D36852B4E5E}" srcId="{6A8F5447-27D0-47CB-8E06-10F5FF36DC3F}" destId="{C9F08CC2-E08F-4BE0-B654-19F98ADC7E5C}" srcOrd="2" destOrd="0" parTransId="{DB61080D-F136-412D-9C68-56B9DD024D0A}" sibTransId="{28AEADD6-34AC-4475-84F5-52412E8AD9AA}"/>
    <dgm:cxn modelId="{C6792171-F43D-459A-BA83-B8A446D02351}" type="presOf" srcId="{6A8F5447-27D0-47CB-8E06-10F5FF36DC3F}" destId="{0E9A3CC0-6695-44F3-A9A9-34A2A33D65D2}" srcOrd="0" destOrd="0" presId="urn:microsoft.com/office/officeart/2005/8/layout/chevron1"/>
    <dgm:cxn modelId="{1D22B17A-1BC4-4874-BB1B-F8F69545CD5E}" type="presOf" srcId="{12FBC679-3337-4817-8539-B40723417D48}" destId="{7DA15D49-D5CB-4AC7-9A8C-AEB8DACF8DA1}" srcOrd="0" destOrd="0" presId="urn:microsoft.com/office/officeart/2005/8/layout/chevron1"/>
    <dgm:cxn modelId="{4D7DBE8B-E8EB-4E24-87D4-CED3E384D755}" type="presOf" srcId="{C9F08CC2-E08F-4BE0-B654-19F98ADC7E5C}" destId="{BC368D75-2668-4597-96AF-168FC56166F1}" srcOrd="0" destOrd="0" presId="urn:microsoft.com/office/officeart/2005/8/layout/chevron1"/>
    <dgm:cxn modelId="{4D23599E-0B5B-42B9-8392-3E14B6D09F27}" srcId="{6A8F5447-27D0-47CB-8E06-10F5FF36DC3F}" destId="{12FBC679-3337-4817-8539-B40723417D48}" srcOrd="0" destOrd="0" parTransId="{AD2DD0ED-1D1F-4716-AC74-464C75A5157D}" sibTransId="{325C3F82-C908-4234-862F-3E9AC2B16593}"/>
    <dgm:cxn modelId="{DC97569D-AFD7-469C-AFDF-5EE355FE0C74}" type="presParOf" srcId="{0E9A3CC0-6695-44F3-A9A9-34A2A33D65D2}" destId="{7DA15D49-D5CB-4AC7-9A8C-AEB8DACF8DA1}" srcOrd="0" destOrd="0" presId="urn:microsoft.com/office/officeart/2005/8/layout/chevron1"/>
    <dgm:cxn modelId="{7BEFF80B-E5EC-4633-9ED7-3AB62F36F200}" type="presParOf" srcId="{0E9A3CC0-6695-44F3-A9A9-34A2A33D65D2}" destId="{B10945FC-72DF-4C98-8D32-0ED92C9A1334}" srcOrd="1" destOrd="0" presId="urn:microsoft.com/office/officeart/2005/8/layout/chevron1"/>
    <dgm:cxn modelId="{B20138F3-5C6D-417E-ACC5-12B4F2489853}" type="presParOf" srcId="{0E9A3CC0-6695-44F3-A9A9-34A2A33D65D2}" destId="{62950AE1-AA67-4288-A03A-15B5B20D1B8A}" srcOrd="2" destOrd="0" presId="urn:microsoft.com/office/officeart/2005/8/layout/chevron1"/>
    <dgm:cxn modelId="{8B38C533-99FD-4B0F-882C-2222B4E2A417}" type="presParOf" srcId="{0E9A3CC0-6695-44F3-A9A9-34A2A33D65D2}" destId="{F7D479A1-7215-47B2-B6EE-3EB943775B37}" srcOrd="3" destOrd="0" presId="urn:microsoft.com/office/officeart/2005/8/layout/chevron1"/>
    <dgm:cxn modelId="{3A399E0D-56D9-4A66-B2BF-48A3FDDBB0D6}" type="presParOf" srcId="{0E9A3CC0-6695-44F3-A9A9-34A2A33D65D2}" destId="{BC368D75-2668-4597-96AF-168FC56166F1}" srcOrd="4" destOrd="0" presId="urn:microsoft.com/office/officeart/2005/8/layout/chevron1"/>
    <dgm:cxn modelId="{53E304E8-0EBB-4FE8-8F37-0CBACC3AEA8D}" type="presParOf" srcId="{0E9A3CC0-6695-44F3-A9A9-34A2A33D65D2}" destId="{88F96F45-CBCD-4149-8F7E-979005CD4F8C}" srcOrd="5" destOrd="0" presId="urn:microsoft.com/office/officeart/2005/8/layout/chevron1"/>
    <dgm:cxn modelId="{B1814CCD-1AA1-405C-89BC-73C3EDE89FED}" type="presParOf" srcId="{0E9A3CC0-6695-44F3-A9A9-34A2A33D65D2}" destId="{AFE88C67-254B-4A51-B2A1-10AF8320BE7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E919-82F6-4649-8071-D75FCC6B69A2}">
      <dsp:nvSpPr>
        <dsp:cNvPr id="0" name=""/>
        <dsp:cNvSpPr/>
      </dsp:nvSpPr>
      <dsp:spPr>
        <a:xfrm>
          <a:off x="1281521" y="-99516"/>
          <a:ext cx="8669867" cy="541866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B0163-2C3E-452F-B03F-FF687BBEEEB1}">
      <dsp:nvSpPr>
        <dsp:cNvPr id="0" name=""/>
        <dsp:cNvSpPr/>
      </dsp:nvSpPr>
      <dsp:spPr>
        <a:xfrm>
          <a:off x="3764054" y="2535943"/>
          <a:ext cx="225416" cy="225416"/>
        </a:xfrm>
        <a:prstGeom prst="ellipse">
          <a:avLst/>
        </a:prstGeom>
        <a:solidFill>
          <a:srgbClr val="80D2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009D8-CD8F-414A-975A-28535948B348}">
      <dsp:nvSpPr>
        <dsp:cNvPr id="0" name=""/>
        <dsp:cNvSpPr/>
      </dsp:nvSpPr>
      <dsp:spPr>
        <a:xfrm>
          <a:off x="3241515" y="2870280"/>
          <a:ext cx="1506857" cy="1972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44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High Potential Scheme(HPS)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5-8 years away from readiness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Owned, managed and  delivered by HPS Careers Hub (200 in 25/26)</a:t>
          </a:r>
        </a:p>
      </dsp:txBody>
      <dsp:txXfrm>
        <a:off x="3241515" y="2870280"/>
        <a:ext cx="1506857" cy="1972730"/>
      </dsp:txXfrm>
    </dsp:sp>
    <dsp:sp modelId="{8DC721A8-9FCD-4D86-B637-8C32FE576A16}">
      <dsp:nvSpPr>
        <dsp:cNvPr id="0" name=""/>
        <dsp:cNvSpPr/>
      </dsp:nvSpPr>
      <dsp:spPr>
        <a:xfrm>
          <a:off x="5385955" y="1763487"/>
          <a:ext cx="407483" cy="407483"/>
        </a:xfrm>
        <a:prstGeom prst="ellipse">
          <a:avLst/>
        </a:prstGeom>
        <a:solidFill>
          <a:srgbClr val="99D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93FEE-0E00-44F9-96AC-FB6A1CA22B99}">
      <dsp:nvSpPr>
        <dsp:cNvPr id="0" name=""/>
        <dsp:cNvSpPr/>
      </dsp:nvSpPr>
      <dsp:spPr>
        <a:xfrm>
          <a:off x="4886372" y="2260839"/>
          <a:ext cx="1446009" cy="2883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17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Regional Talent pool offers….. 3-1 years away from Executive Director Role</a:t>
          </a:r>
        </a:p>
      </dsp:txBody>
      <dsp:txXfrm>
        <a:off x="4886372" y="2260839"/>
        <a:ext cx="1446009" cy="2883493"/>
      </dsp:txXfrm>
    </dsp:sp>
    <dsp:sp modelId="{C8DB140F-FF9D-4ED9-AF89-4A1C7DAAC033}">
      <dsp:nvSpPr>
        <dsp:cNvPr id="0" name=""/>
        <dsp:cNvSpPr/>
      </dsp:nvSpPr>
      <dsp:spPr>
        <a:xfrm flipV="1">
          <a:off x="10610960" y="404259"/>
          <a:ext cx="58822" cy="130572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8C091-CC7C-4664-8C6D-270EBF6395CC}">
      <dsp:nvSpPr>
        <dsp:cNvPr id="0" name=""/>
        <dsp:cNvSpPr/>
      </dsp:nvSpPr>
      <dsp:spPr>
        <a:xfrm>
          <a:off x="6938956" y="1826848"/>
          <a:ext cx="1379570" cy="3272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609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Executive Director Pathway 1-2 years away from Executive Director role</a:t>
          </a:r>
        </a:p>
      </dsp:txBody>
      <dsp:txXfrm>
        <a:off x="6938956" y="1826848"/>
        <a:ext cx="1379570" cy="32721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15D49-D5CB-4AC7-9A8C-AEB8DACF8DA1}">
      <dsp:nvSpPr>
        <dsp:cNvPr id="0" name=""/>
        <dsp:cNvSpPr/>
      </dsp:nvSpPr>
      <dsp:spPr>
        <a:xfrm>
          <a:off x="3130" y="0"/>
          <a:ext cx="2208964" cy="76637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B2-B5</a:t>
          </a:r>
        </a:p>
      </dsp:txBody>
      <dsp:txXfrm>
        <a:off x="386317" y="0"/>
        <a:ext cx="1442590" cy="766374"/>
      </dsp:txXfrm>
    </dsp:sp>
    <dsp:sp modelId="{62950AE1-AA67-4288-A03A-15B5B20D1B8A}">
      <dsp:nvSpPr>
        <dsp:cNvPr id="0" name=""/>
        <dsp:cNvSpPr/>
      </dsp:nvSpPr>
      <dsp:spPr>
        <a:xfrm>
          <a:off x="1697196" y="0"/>
          <a:ext cx="2714336" cy="766374"/>
        </a:xfrm>
        <a:prstGeom prst="chevron">
          <a:avLst/>
        </a:prstGeom>
        <a:solidFill>
          <a:srgbClr val="AAF09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B6-B7</a:t>
          </a:r>
        </a:p>
      </dsp:txBody>
      <dsp:txXfrm>
        <a:off x="2080383" y="0"/>
        <a:ext cx="1947962" cy="766374"/>
      </dsp:txXfrm>
    </dsp:sp>
    <dsp:sp modelId="{BC368D75-2668-4597-96AF-168FC56166F1}">
      <dsp:nvSpPr>
        <dsp:cNvPr id="0" name=""/>
        <dsp:cNvSpPr/>
      </dsp:nvSpPr>
      <dsp:spPr>
        <a:xfrm>
          <a:off x="3910424" y="0"/>
          <a:ext cx="3408522" cy="766374"/>
        </a:xfrm>
        <a:prstGeom prst="chevron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B8a-B8d (5-8 years away from Executive Role)</a:t>
          </a:r>
        </a:p>
      </dsp:txBody>
      <dsp:txXfrm>
        <a:off x="4293611" y="0"/>
        <a:ext cx="2642148" cy="766374"/>
      </dsp:txXfrm>
    </dsp:sp>
    <dsp:sp modelId="{AFE88C67-254B-4A51-B2A1-10AF8320BE7B}">
      <dsp:nvSpPr>
        <dsp:cNvPr id="0" name=""/>
        <dsp:cNvSpPr/>
      </dsp:nvSpPr>
      <dsp:spPr>
        <a:xfrm>
          <a:off x="6790259" y="0"/>
          <a:ext cx="5148981" cy="766374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B9-VSM (12-18 months away from Executive Role)</a:t>
          </a:r>
        </a:p>
      </dsp:txBody>
      <dsp:txXfrm>
        <a:off x="7173446" y="0"/>
        <a:ext cx="4382607" cy="766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D0A68-D555-424D-BC53-94BBD9311C9A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3C879-26E1-BA47-AE9E-7C217F4DE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56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a typeface="Calibri"/>
                <a:cs typeface="Calibri"/>
              </a:rPr>
              <a:t>Jane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553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Deborah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637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Deborah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6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Michèle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33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1C390-AA49-8932-4F7B-30D20D6D2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504265-6830-1190-B488-B91C1E4C8A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A828B1-469B-4733-C99D-0B953368E8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Michèle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31862-16C6-AADA-D08D-F95390CEE5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9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FA6F7D-D311-B645-751E-E64B2F2EC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8148BA-3AB0-93C0-FC2A-0A7AF18E7B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462305-BB8E-01EE-5E22-85F550D2FF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Michèle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F8236-5D71-3306-B2B0-44080578BC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38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727FF-734C-BDA1-BB97-D41F1D3CF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94FBD7-69B4-EFA9-10E8-8F252681A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0B542-2053-3E09-82E0-F3E5175F96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Michèle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CEF9-7BD7-C957-2A36-4FDC471BD7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696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28E59-6CD4-B0E5-2794-64A91B96A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EB814B-165A-4050-E5D4-96C41FDD70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02CDA9-48FA-6E9E-3A5A-AE9A83D044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a typeface="Calibri"/>
                <a:cs typeface="Calibri"/>
              </a:rPr>
              <a:t>Jane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B9B40-AE7C-DF26-CBA1-A41AD27410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6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041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8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DEF26-DF1C-4EF3-9EA7-86DB1FBEB1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339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17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a typeface="Calibri"/>
                <a:cs typeface="Calibri"/>
              </a:rPr>
              <a:t>Deborah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39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EBC85-3C1D-528D-4866-41886CC1C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8B1862-06C4-48CF-DDA5-4F2DE12275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E8A71E-3040-A0BB-F865-3D36D5EF7E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Deborah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C6F98-A6C7-4CE7-5AAB-83C141865A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146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Deborah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2BCFAD-A0A9-4EBB-8533-E5B173A18EC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040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Deborah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3C879-26E1-BA47-AE9E-7C217F4DE1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9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7B09-7DBB-4560-93E0-E1D0F076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B8D6D-27C2-4205-B9C7-8416E2BDF1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B18A3-438D-4E94-AD44-64A6BBC3D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5CACD-E2D2-4A88-8898-05FF217E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8DB6-0E46-4BBB-B3E8-BD4F07469F24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4187D-4939-46F8-8ABD-CBB25483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ACC1D-A2B3-4720-ADA4-30531F0F3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2FB3-D1E8-4CD4-9E70-D42CE560D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2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C3C7-B786-476E-8BAE-83F442D13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851C8-5C9C-4466-91F6-6CFA20662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7574-12C5-40AB-9A61-2001D80D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8DB6-0E46-4BBB-B3E8-BD4F07469F24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8FB4B-1358-469F-9EF5-CEBA44C2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4319E-2A75-4B4E-8F96-48854431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2FB3-D1E8-4CD4-9E70-D42CE560D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6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45BB-F918-48AB-AB36-0AE892DF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300E-F76C-419D-821F-87C22166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36133-C99A-4B35-9095-AA6375BB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8DB6-0E46-4BBB-B3E8-BD4F07469F24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FCF8E-1642-4F1E-811E-42A4F4D0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30D4A-AB7B-47B8-95C4-7CBC21D66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2FB3-D1E8-4CD4-9E70-D42CE560D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26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D4F8D-8B64-20D9-8138-328518C5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068D-74BE-4214-A385-97317B094989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90CB93-9C03-EC98-3747-E4AC9EC7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FBF24-3A7C-FB9A-92DC-6D0C8A30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0F402-F268-4AB1-AEA3-74614CB79C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07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B82BE-9F9C-4EAB-966C-562CBAEF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1AD3D-D5C0-4FA4-8D86-59DBA7E7A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4934-D7CB-4FBC-9B8E-8C91022B3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8DB6-0E46-4BBB-B3E8-BD4F07469F24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0BED-F3C0-4B03-BA4D-87A68D4C9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7562F-312B-4D73-8369-650AFAE32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2FB3-D1E8-4CD4-9E70-D42CE560D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850FF4-B69E-6DAF-5802-E001D9C0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194F6-D657-99B8-9B4D-BD6A21A69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843FB-7EB5-C5BC-E6D7-D7DF10C7A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068D-74BE-4214-A385-97317B094989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B7AF3-927B-1F4D-3C69-62D4E37069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13586-4C93-1FC4-DB07-3604C2FFB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F402-F268-4AB1-AEA3-74614CB79C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3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32126320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B38C-1A63-1354-05E4-27D518BF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4169229"/>
          </a:xfrm>
        </p:spPr>
        <p:txBody>
          <a:bodyPr>
            <a:noAutofit/>
          </a:bodyPr>
          <a:lstStyle/>
          <a:p>
            <a:pPr algn="ctr" defTabSz="457200"/>
            <a:r>
              <a:rPr lang="en-GB" b="1" dirty="0">
                <a:latin typeface="+mn-lt"/>
                <a:cs typeface="Arial"/>
              </a:rPr>
              <a:t>High Potential Scheme (HPS) </a:t>
            </a:r>
            <a:br>
              <a:rPr lang="en-GB" b="1" dirty="0">
                <a:latin typeface="+mn-lt"/>
                <a:cs typeface="Arial" panose="020B0604020202020204" pitchFamily="34" charset="0"/>
              </a:rPr>
            </a:br>
            <a:r>
              <a:rPr lang="en-GB" b="1" dirty="0">
                <a:latin typeface="+mn-lt"/>
                <a:cs typeface="Arial"/>
              </a:rPr>
              <a:t>Careers Hub </a:t>
            </a:r>
            <a:br>
              <a:rPr lang="en-GB" b="1" dirty="0">
                <a:latin typeface="+mn-lt"/>
                <a:cs typeface="Arial" panose="020B0604020202020204" pitchFamily="34" charset="0"/>
              </a:rPr>
            </a:br>
            <a:br>
              <a:rPr lang="en-GB" b="1" dirty="0">
                <a:latin typeface="+mn-lt"/>
                <a:cs typeface="Arial" panose="020B0604020202020204" pitchFamily="34" charset="0"/>
              </a:rPr>
            </a:br>
            <a:r>
              <a:rPr lang="en-GB" sz="3600" b="1" i="1" dirty="0">
                <a:latin typeface="+mn-lt"/>
                <a:cs typeface="Arial"/>
              </a:rPr>
              <a:t>Inclusive Talent &amp; Leadership Programme</a:t>
            </a:r>
            <a:br>
              <a:rPr lang="en-GB" b="1" dirty="0">
                <a:latin typeface="+mn-lt"/>
                <a:cs typeface="Arial" panose="020B0604020202020204" pitchFamily="34" charset="0"/>
              </a:rPr>
            </a:br>
            <a:br>
              <a:rPr lang="en-GB" sz="2200" b="1" dirty="0">
                <a:latin typeface="+mn-lt"/>
                <a:cs typeface="Arial" panose="020B0604020202020204" pitchFamily="34" charset="0"/>
              </a:rPr>
            </a:br>
            <a:br>
              <a:rPr lang="en-GB" sz="2000" dirty="0">
                <a:latin typeface="+mn-lt"/>
                <a:ea typeface="Calibri Light"/>
                <a:cs typeface="Calibri Light"/>
              </a:rPr>
            </a:br>
            <a:r>
              <a:rPr lang="en-GB" sz="2800" b="1" dirty="0">
                <a:latin typeface="+mn-lt"/>
                <a:cs typeface="Arial"/>
              </a:rPr>
              <a:t>Jane Rook</a:t>
            </a:r>
            <a:r>
              <a:rPr lang="en-GB" sz="2800" dirty="0">
                <a:latin typeface="+mn-lt"/>
                <a:cs typeface="Arial"/>
              </a:rPr>
              <a:t>, HPS Programme Director</a:t>
            </a:r>
            <a:br>
              <a:rPr lang="en-GB" sz="2800" dirty="0">
                <a:latin typeface="+mn-lt"/>
                <a:cs typeface="Arial"/>
              </a:rPr>
            </a:br>
            <a:r>
              <a:rPr lang="en-GB" sz="2800" b="1" dirty="0">
                <a:latin typeface="+mn-lt"/>
                <a:ea typeface="Calibri"/>
                <a:cs typeface="Calibri"/>
              </a:rPr>
              <a:t>Michèle Wilcox</a:t>
            </a:r>
            <a:r>
              <a:rPr lang="en-GB" sz="2800" dirty="0">
                <a:latin typeface="+mn-lt"/>
                <a:ea typeface="Calibri"/>
                <a:cs typeface="Calibri"/>
              </a:rPr>
              <a:t>, HPS Programme Manager</a:t>
            </a:r>
            <a:br>
              <a:rPr lang="en-GB" sz="2800" dirty="0">
                <a:latin typeface="+mn-lt"/>
                <a:ea typeface="Calibri"/>
                <a:cs typeface="Calibri"/>
              </a:rPr>
            </a:br>
            <a:r>
              <a:rPr lang="en-GB" sz="2800" b="1" dirty="0">
                <a:latin typeface="+mn-lt"/>
                <a:ea typeface="Calibri"/>
                <a:cs typeface="Calibri"/>
              </a:rPr>
              <a:t>Deborah Hammond</a:t>
            </a:r>
            <a:r>
              <a:rPr lang="en-GB" sz="2800" dirty="0">
                <a:latin typeface="+mn-lt"/>
                <a:ea typeface="Calibri"/>
                <a:cs typeface="Calibri"/>
              </a:rPr>
              <a:t>, HPS Programme Manager</a:t>
            </a:r>
          </a:p>
        </p:txBody>
      </p:sp>
    </p:spTree>
    <p:extLst>
      <p:ext uri="{BB962C8B-B14F-4D97-AF65-F5344CB8AC3E}">
        <p14:creationId xmlns:p14="http://schemas.microsoft.com/office/powerpoint/2010/main" val="53416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1B9056D-9FD5-0D54-F440-223BE4BD0C03}"/>
              </a:ext>
            </a:extLst>
          </p:cNvPr>
          <p:cNvSpPr txBox="1">
            <a:spLocks/>
          </p:cNvSpPr>
          <p:nvPr/>
        </p:nvSpPr>
        <p:spPr>
          <a:xfrm>
            <a:off x="0" y="-1502"/>
            <a:ext cx="12192000" cy="7992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HPS Pilot 2 Split and Progression to Date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01/05/2025)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09336C-71A1-911A-AF99-CE087320E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9662"/>
              </p:ext>
            </p:extLst>
          </p:nvPr>
        </p:nvGraphicFramePr>
        <p:xfrm>
          <a:off x="258499" y="1029481"/>
          <a:ext cx="5181599" cy="5734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327">
                  <a:extLst>
                    <a:ext uri="{9D8B030D-6E8A-4147-A177-3AD203B41FA5}">
                      <a16:colId xmlns:a16="http://schemas.microsoft.com/office/drawing/2014/main" val="3782045042"/>
                    </a:ext>
                  </a:extLst>
                </a:gridCol>
                <a:gridCol w="947714">
                  <a:extLst>
                    <a:ext uri="{9D8B030D-6E8A-4147-A177-3AD203B41FA5}">
                      <a16:colId xmlns:a16="http://schemas.microsoft.com/office/drawing/2014/main" val="4090780346"/>
                    </a:ext>
                  </a:extLst>
                </a:gridCol>
                <a:gridCol w="1476558">
                  <a:extLst>
                    <a:ext uri="{9D8B030D-6E8A-4147-A177-3AD203B41FA5}">
                      <a16:colId xmlns:a16="http://schemas.microsoft.com/office/drawing/2014/main" val="376341319"/>
                    </a:ext>
                  </a:extLst>
                </a:gridCol>
              </a:tblGrid>
              <a:tr h="817798">
                <a:tc>
                  <a:txBody>
                    <a:bodyPr/>
                    <a:lstStyle/>
                    <a:p>
                      <a:r>
                        <a:rPr lang="en-US" sz="2400" dirty="0"/>
                        <a:t>Staff Group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Promoted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646092"/>
                  </a:ext>
                </a:extLst>
              </a:tr>
              <a:tr h="81779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Administrative &amp; Clerical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053390"/>
                  </a:ext>
                </a:extLst>
              </a:tr>
              <a:tr h="817798">
                <a:tc>
                  <a:txBody>
                    <a:bodyPr/>
                    <a:lstStyle/>
                    <a:p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Allied Health Professional</a:t>
                      </a:r>
                      <a:endParaRPr lang="en-US" sz="24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6298"/>
                  </a:ext>
                </a:extLst>
              </a:tr>
              <a:tr h="81765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Estates &amp; Ancillary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474443"/>
                  </a:ext>
                </a:extLst>
              </a:tr>
              <a:tr h="81765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Healthcare Scientist</a:t>
                      </a:r>
                      <a:endParaRPr lang="en-US" sz="24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721981"/>
                  </a:ext>
                </a:extLst>
              </a:tr>
              <a:tr h="81765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Medical &amp; Dental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935007"/>
                  </a:ext>
                </a:extLst>
              </a:tr>
              <a:tr h="817652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 b="1" dirty="0"/>
                        <a:t>Total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dirty="0"/>
                        <a:t>19 (70%)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3712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2CFF67-2F38-C08C-2CA5-E3CBC3814052}"/>
              </a:ext>
            </a:extLst>
          </p:cNvPr>
          <p:cNvSpPr txBox="1"/>
          <p:nvPr/>
        </p:nvSpPr>
        <p:spPr>
          <a:xfrm>
            <a:off x="5602147" y="1211459"/>
            <a:ext cx="6459224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400" dirty="0">
                <a:cs typeface="Calibri"/>
              </a:rPr>
              <a:t>HPS is a </a:t>
            </a:r>
            <a:r>
              <a:rPr lang="en-GB" sz="2400" b="1" dirty="0">
                <a:cs typeface="Calibri"/>
              </a:rPr>
              <a:t>multidisciplinary </a:t>
            </a:r>
            <a:r>
              <a:rPr lang="en-GB" sz="2400" dirty="0">
                <a:cs typeface="Calibri"/>
              </a:rPr>
              <a:t>scheme, exposing health and social care staff to different ways of working, networking across organisations / systems and learning from difference</a:t>
            </a:r>
          </a:p>
          <a:p>
            <a:endParaRPr lang="en-GB" sz="800" dirty="0"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400" b="1" dirty="0">
                <a:ea typeface="Calibri"/>
                <a:cs typeface="Calibri"/>
              </a:rPr>
              <a:t>19</a:t>
            </a:r>
            <a:r>
              <a:rPr lang="en-GB" sz="2400" dirty="0">
                <a:ea typeface="Calibri"/>
                <a:cs typeface="Calibri"/>
              </a:rPr>
              <a:t> of our Pilot 2 participants now in senior corporate roles categorised under "Administrative &amp; Clerical“, even if many originally from clinical backgrounds</a:t>
            </a:r>
          </a:p>
          <a:p>
            <a:endParaRPr lang="en-GB" sz="800" dirty="0"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400" b="1" dirty="0">
                <a:cs typeface="Calibri"/>
              </a:rPr>
              <a:t>11%</a:t>
            </a:r>
            <a:r>
              <a:rPr lang="en-GB" sz="2400" dirty="0">
                <a:cs typeface="Calibri"/>
              </a:rPr>
              <a:t> of Pilot 2 participants worked in Local Authority</a:t>
            </a:r>
          </a:p>
          <a:p>
            <a:endParaRPr lang="en-GB" sz="800" dirty="0"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400" b="1" dirty="0">
                <a:highlight>
                  <a:srgbClr val="FFFF00"/>
                </a:highlight>
                <a:cs typeface="Calibri"/>
              </a:rPr>
              <a:t>70%</a:t>
            </a:r>
            <a:r>
              <a:rPr lang="en-GB" sz="2400" dirty="0">
                <a:highlight>
                  <a:srgbClr val="FFFF00"/>
                </a:highlight>
                <a:cs typeface="Calibri"/>
              </a:rPr>
              <a:t> </a:t>
            </a:r>
            <a:r>
              <a:rPr lang="en-GB" sz="2400" dirty="0">
                <a:ea typeface="Calibri"/>
                <a:cs typeface="Calibri"/>
              </a:rPr>
              <a:t>of our </a:t>
            </a:r>
            <a:r>
              <a:rPr lang="en-GB" sz="2400" b="1" dirty="0">
                <a:ea typeface="Calibri"/>
                <a:cs typeface="Calibri"/>
              </a:rPr>
              <a:t>Pilot 2</a:t>
            </a:r>
            <a:r>
              <a:rPr lang="en-GB" sz="2400" dirty="0">
                <a:ea typeface="Calibri"/>
                <a:cs typeface="Calibri"/>
              </a:rPr>
              <a:t> participants who have just graduated </a:t>
            </a:r>
            <a:r>
              <a:rPr lang="en-GB" sz="2000" dirty="0">
                <a:ea typeface="Calibri"/>
                <a:cs typeface="Calibri"/>
              </a:rPr>
              <a:t>(and </a:t>
            </a:r>
            <a:r>
              <a:rPr lang="en-US" sz="2000" b="1" dirty="0">
                <a:highlight>
                  <a:srgbClr val="FFFF00"/>
                </a:highlight>
                <a:cs typeface="Calibri"/>
              </a:rPr>
              <a:t>80%</a:t>
            </a:r>
            <a:r>
              <a:rPr lang="en-US" sz="2000" dirty="0">
                <a:highlight>
                  <a:srgbClr val="FFFF00"/>
                </a:highlight>
                <a:cs typeface="Calibri"/>
              </a:rPr>
              <a:t> </a:t>
            </a:r>
            <a:r>
              <a:rPr lang="en-US" sz="2000" dirty="0">
                <a:cs typeface="Calibri"/>
              </a:rPr>
              <a:t>of </a:t>
            </a:r>
            <a:r>
              <a:rPr lang="en-US" sz="2000" b="1" dirty="0">
                <a:cs typeface="Calibri"/>
              </a:rPr>
              <a:t>Pilot 1</a:t>
            </a:r>
            <a:r>
              <a:rPr lang="en-US" sz="2000" dirty="0">
                <a:cs typeface="Calibri"/>
              </a:rPr>
              <a:t> since 2022) </a:t>
            </a:r>
            <a:r>
              <a:rPr lang="en-GB" sz="2400" dirty="0">
                <a:ea typeface="Calibri"/>
                <a:cs typeface="Calibri"/>
              </a:rPr>
              <a:t>have </a:t>
            </a:r>
            <a:r>
              <a:rPr lang="en-GB" sz="2400" i="1" dirty="0">
                <a:ea typeface="Calibri"/>
                <a:cs typeface="Calibri"/>
              </a:rPr>
              <a:t>already</a:t>
            </a:r>
            <a:r>
              <a:rPr lang="en-GB" sz="2400" dirty="0">
                <a:ea typeface="Calibri"/>
                <a:cs typeface="Calibri"/>
              </a:rPr>
              <a:t> been promoted </a:t>
            </a:r>
            <a:r>
              <a:rPr lang="en-US" sz="2000" dirty="0"/>
              <a:t>(HPS 5-8-year plan)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7288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1B9056D-9FD5-0D54-F440-223BE4BD0C03}"/>
              </a:ext>
            </a:extLst>
          </p:cNvPr>
          <p:cNvSpPr txBox="1">
            <a:spLocks/>
          </p:cNvSpPr>
          <p:nvPr/>
        </p:nvSpPr>
        <p:spPr>
          <a:xfrm>
            <a:off x="0" y="9384"/>
            <a:ext cx="12192000" cy="7992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HPS Pilot 2 Promotion Examples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09336C-71A1-911A-AF99-CE087320E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94697"/>
              </p:ext>
            </p:extLst>
          </p:nvPr>
        </p:nvGraphicFramePr>
        <p:xfrm>
          <a:off x="258499" y="951424"/>
          <a:ext cx="11709724" cy="583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4591">
                  <a:extLst>
                    <a:ext uri="{9D8B030D-6E8A-4147-A177-3AD203B41FA5}">
                      <a16:colId xmlns:a16="http://schemas.microsoft.com/office/drawing/2014/main" val="3782045042"/>
                    </a:ext>
                  </a:extLst>
                </a:gridCol>
                <a:gridCol w="5875133">
                  <a:extLst>
                    <a:ext uri="{9D8B030D-6E8A-4147-A177-3AD203B41FA5}">
                      <a16:colId xmlns:a16="http://schemas.microsoft.com/office/drawing/2014/main" val="376341319"/>
                    </a:ext>
                  </a:extLst>
                </a:gridCol>
              </a:tblGrid>
              <a:tr h="486067">
                <a:tc>
                  <a:txBody>
                    <a:bodyPr/>
                    <a:lstStyle/>
                    <a:p>
                      <a:r>
                        <a:rPr lang="en-US" sz="2400" dirty="0"/>
                        <a:t>Original Role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Promoted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646092"/>
                  </a:ext>
                </a:extLst>
              </a:tr>
              <a:tr h="48606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000" dirty="0"/>
                        <a:t>Clinical Biochemist (8b)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Consultant Biochemist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053390"/>
                  </a:ext>
                </a:extLst>
              </a:tr>
              <a:tr h="486067">
                <a:tc>
                  <a:txBody>
                    <a:bodyPr/>
                    <a:lstStyle/>
                    <a:p>
                      <a:pPr algn="l"/>
                      <a:r>
                        <a:rPr lang="en-GB" sz="2000" dirty="0"/>
                        <a:t>Head of UEC Delivery and Improvement </a:t>
                      </a:r>
                      <a:endParaRPr lang="en-US" sz="20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/>
                        <a:t>Associate Director of UEC Delivery and Improvement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6298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&amp; E Consultant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 Clinical Advisor to NHS Confederation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474443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000" dirty="0"/>
                        <a:t>Community Programme Manager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2000" b="1" dirty="0"/>
                        <a:t>Head of Digital Strategy, Governance and Risk 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721981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Communications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Assistant Director of Communications 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935007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Quality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Associate Director - Quality Assurance &amp; Improvement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371218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Primary Care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Associate Director of Primary Care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351823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Elective Care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Commissioning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977889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Planning and System Operations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 of Governance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039343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Senior Operations Manager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Service Delivery Manager</a:t>
                      </a:r>
                      <a:endParaRPr lang="en-GB" sz="20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528458"/>
                  </a:ext>
                </a:extLst>
              </a:tr>
              <a:tr h="4859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Procurement, Care Provider QA Team Leader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Manager Joint Commissioning 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973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098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5154-491B-4FD3-989A-1DF75398C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80" y="208344"/>
            <a:ext cx="2415249" cy="3657600"/>
          </a:xfr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b="1" dirty="0">
                <a:latin typeface="+mn-lt"/>
              </a:rPr>
              <a:t>Summary of HPS outcomes and ROI to 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414AD0-4A13-C44B-FD7D-8C6E60A8CEE7}"/>
              </a:ext>
            </a:extLst>
          </p:cNvPr>
          <p:cNvSpPr txBox="1"/>
          <p:nvPr/>
        </p:nvSpPr>
        <p:spPr>
          <a:xfrm>
            <a:off x="2554154" y="46300"/>
            <a:ext cx="9622416" cy="4121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80% of Pilot 1 </a:t>
            </a:r>
            <a:r>
              <a:rPr lang="en-US" sz="2800" dirty="0"/>
              <a:t>and</a:t>
            </a:r>
            <a:r>
              <a:rPr lang="en-US" sz="2800" b="1" dirty="0"/>
              <a:t> 70% of Pilot 2 participants </a:t>
            </a:r>
            <a:r>
              <a:rPr lang="en-US" sz="2800" dirty="0"/>
              <a:t>have </a:t>
            </a:r>
            <a:r>
              <a:rPr lang="en-US" sz="2800" i="1" dirty="0"/>
              <a:t>already</a:t>
            </a:r>
            <a:r>
              <a:rPr lang="en-US" sz="2800" dirty="0"/>
              <a:t> achieved career progression to more senior roles feeding our </a:t>
            </a:r>
            <a:r>
              <a:rPr lang="en-US" sz="2800" b="1" dirty="0"/>
              <a:t>retention agenda </a:t>
            </a:r>
            <a:r>
              <a:rPr lang="en-US" sz="2800" dirty="0"/>
              <a:t>and contributing to the </a:t>
            </a:r>
            <a:r>
              <a:rPr lang="en-US" sz="2800" b="1" dirty="0"/>
              <a:t>reduction of vacancy and recruitment costs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41</a:t>
            </a:r>
            <a:r>
              <a:rPr lang="en-US" sz="2800" dirty="0"/>
              <a:t> leaders developed in priority areas (e.g. inclusive, compassionate and systems leadership) preparing for  Aspirant Director Talent Pool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Inclusivity aspirations met </a:t>
            </a:r>
            <a:r>
              <a:rPr lang="en-US" sz="2800" dirty="0"/>
              <a:t>by widening opportunity and removing barriers to those with protected characteristics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100% </a:t>
            </a:r>
            <a:r>
              <a:rPr lang="en-US" sz="2800" dirty="0"/>
              <a:t>participant completion on both cohorts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Successful </a:t>
            </a:r>
            <a:r>
              <a:rPr lang="en-US" sz="2800" b="1" dirty="0"/>
              <a:t>system-by-default collaboration </a:t>
            </a:r>
            <a:r>
              <a:rPr lang="en-US" sz="2800" dirty="0"/>
              <a:t>already</a:t>
            </a:r>
            <a:r>
              <a:rPr lang="en-US" sz="2800" b="1" dirty="0"/>
              <a:t> </a:t>
            </a:r>
            <a:r>
              <a:rPr lang="en-US" sz="2800" dirty="0"/>
              <a:t>happening</a:t>
            </a:r>
          </a:p>
        </p:txBody>
      </p:sp>
      <p:pic>
        <p:nvPicPr>
          <p:cNvPr id="1026" name="Picture 2" descr="Managing to outcomes: what, why and how? - Social Ventures Australia">
            <a:extLst>
              <a:ext uri="{FF2B5EF4-FFF2-40B4-BE49-F238E27FC236}">
                <a16:creationId xmlns:a16="http://schemas.microsoft.com/office/drawing/2014/main" id="{431CA468-DD56-2D80-3172-361BFB6A7B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1855" y="4211719"/>
            <a:ext cx="12191979" cy="2822590"/>
          </a:xfrm>
          <a:prstGeom prst="rect">
            <a:avLst/>
          </a:prstGeom>
          <a:noFill/>
          <a:effectLst>
            <a:innerShdw blurRad="190500" dist="127000" dir="16200000">
              <a:prstClr val="black">
                <a:alpha val="19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28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897F5-5240-5A60-2086-163BD0E94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3B79A-B1C2-D2D7-96FA-2C043BD2479B}"/>
              </a:ext>
            </a:extLst>
          </p:cNvPr>
          <p:cNvSpPr txBox="1"/>
          <p:nvPr/>
        </p:nvSpPr>
        <p:spPr>
          <a:xfrm>
            <a:off x="0" y="0"/>
            <a:ext cx="12192000" cy="752931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b="1" dirty="0">
                <a:latin typeface="+mn-lt"/>
              </a:rPr>
              <a:t>HPS </a:t>
            </a:r>
            <a:r>
              <a:rPr lang="en-GB" sz="3600" dirty="0">
                <a:latin typeface="+mn-lt"/>
              </a:rPr>
              <a:t>Plans for Scale and Spread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701FDB-6178-FA24-E152-5D6477A97D76}"/>
              </a:ext>
            </a:extLst>
          </p:cNvPr>
          <p:cNvSpPr txBox="1"/>
          <p:nvPr/>
        </p:nvSpPr>
        <p:spPr>
          <a:xfrm>
            <a:off x="5007900" y="1204595"/>
            <a:ext cx="7117665" cy="5363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200" dirty="0"/>
              <a:t>The HPS Careers Hub now established </a:t>
            </a:r>
            <a:r>
              <a:rPr lang="en-GB" sz="2800" dirty="0"/>
              <a:t>(hosted by MPUFT)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200" dirty="0"/>
              <a:t>Systems Expressions of Interest (EoI) process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200" dirty="0"/>
              <a:t>Mitigation of current NHS changes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200" dirty="0"/>
              <a:t>Alongside protected characteristics,  targeting under-represented professional groups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3200" dirty="0"/>
              <a:t>Upskilling systems to take HPS forward – hub and spoke model</a:t>
            </a:r>
          </a:p>
        </p:txBody>
      </p:sp>
      <p:pic>
        <p:nvPicPr>
          <p:cNvPr id="2050" name="Picture 2" descr="What is Hub and Spoke Topology?">
            <a:extLst>
              <a:ext uri="{FF2B5EF4-FFF2-40B4-BE49-F238E27FC236}">
                <a16:creationId xmlns:a16="http://schemas.microsoft.com/office/drawing/2014/main" id="{611A5657-3776-A9D0-FE30-515F2320A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48" y="3900766"/>
            <a:ext cx="3030552" cy="27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group of women wearing lanyards">
            <a:extLst>
              <a:ext uri="{FF2B5EF4-FFF2-40B4-BE49-F238E27FC236}">
                <a16:creationId xmlns:a16="http://schemas.microsoft.com/office/drawing/2014/main" id="{C8D3DBBE-2018-411F-C23C-D2EB3C647F2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161" y="1382201"/>
            <a:ext cx="4636193" cy="223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08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45FC3-14E5-ED29-AC93-17537EAA1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D56FB-A6C5-EEB5-22FA-4F868CB614D9}"/>
              </a:ext>
            </a:extLst>
          </p:cNvPr>
          <p:cNvSpPr txBox="1"/>
          <p:nvPr/>
        </p:nvSpPr>
        <p:spPr>
          <a:xfrm>
            <a:off x="0" y="0"/>
            <a:ext cx="12192000" cy="752931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b="1" dirty="0">
                <a:latin typeface="+mn-lt"/>
              </a:rPr>
              <a:t>HPS story the next chapter …deliverables 2025/26</a:t>
            </a:r>
            <a:endParaRPr lang="en-GB" sz="3600" dirty="0">
              <a:latin typeface="+mn-lt"/>
            </a:endParaRP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9803C1C0-76ED-FF62-AE3C-4B0AAF38D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570338"/>
              </p:ext>
            </p:extLst>
          </p:nvPr>
        </p:nvGraphicFramePr>
        <p:xfrm>
          <a:off x="844958" y="1200746"/>
          <a:ext cx="10502083" cy="5084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7291">
                  <a:extLst>
                    <a:ext uri="{9D8B030D-6E8A-4147-A177-3AD203B41FA5}">
                      <a16:colId xmlns:a16="http://schemas.microsoft.com/office/drawing/2014/main" val="3859288218"/>
                    </a:ext>
                  </a:extLst>
                </a:gridCol>
                <a:gridCol w="3964792">
                  <a:extLst>
                    <a:ext uri="{9D8B030D-6E8A-4147-A177-3AD203B41FA5}">
                      <a16:colId xmlns:a16="http://schemas.microsoft.com/office/drawing/2014/main" val="1778057684"/>
                    </a:ext>
                  </a:extLst>
                </a:gridCol>
              </a:tblGrid>
              <a:tr h="472993"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 High Level Timescales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98443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Establish HPS careers hub and governance arrangements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April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357723"/>
                  </a:ext>
                </a:extLst>
              </a:tr>
              <a:tr h="816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Develop and agree the core offer from the HPS careers hub in partnership with key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July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769202"/>
                  </a:ext>
                </a:extLst>
              </a:tr>
              <a:tr h="58314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Review and refresh current content and delivery model in partnership with key stakeholders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Commence May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07374"/>
                  </a:ext>
                </a:extLst>
              </a:tr>
              <a:tr h="58314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Socialisation and engagement with all stakeholders, in line with HPS hub communications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Commence May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5452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“recruit” and onboard systems/collaboratives as part of first wave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September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300158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Undertake assessments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November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39754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Confirm 200 participants and launch HPS across participating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March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63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659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8D1DD-E1B0-CA60-E8C6-58B1BC877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4B3CED-8B68-6918-35F2-45B64B75C758}"/>
              </a:ext>
            </a:extLst>
          </p:cNvPr>
          <p:cNvSpPr txBox="1"/>
          <p:nvPr/>
        </p:nvSpPr>
        <p:spPr>
          <a:xfrm>
            <a:off x="0" y="0"/>
            <a:ext cx="12192000" cy="752931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b="1" dirty="0">
                <a:latin typeface="+mn-lt"/>
              </a:rPr>
              <a:t>HPS story the next chapter …deliverables 2025/26</a:t>
            </a:r>
            <a:endParaRPr lang="en-GB" sz="3600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ABE2A2-642B-C8A0-3DAA-A9E02F8F70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27470"/>
              </p:ext>
            </p:extLst>
          </p:nvPr>
        </p:nvGraphicFramePr>
        <p:xfrm>
          <a:off x="412094" y="1056811"/>
          <a:ext cx="11367812" cy="3418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8163">
                  <a:extLst>
                    <a:ext uri="{9D8B030D-6E8A-4147-A177-3AD203B41FA5}">
                      <a16:colId xmlns:a16="http://schemas.microsoft.com/office/drawing/2014/main" val="3859288218"/>
                    </a:ext>
                  </a:extLst>
                </a:gridCol>
                <a:gridCol w="4279649">
                  <a:extLst>
                    <a:ext uri="{9D8B030D-6E8A-4147-A177-3AD203B41FA5}">
                      <a16:colId xmlns:a16="http://schemas.microsoft.com/office/drawing/2014/main" val="1778057684"/>
                    </a:ext>
                  </a:extLst>
                </a:gridCol>
              </a:tblGrid>
              <a:tr h="576302"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 High Level Timescales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98443"/>
                  </a:ext>
                </a:extLst>
              </a:tr>
              <a:tr h="71051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HPS careers hub will support systems leads to deliver the programme within their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April 2026 and 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357723"/>
                  </a:ext>
                </a:extLst>
              </a:tr>
              <a:tr h="710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Mid-point evaluation and review of content and delivery model</a:t>
                      </a:r>
                    </a:p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Commence June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769202"/>
                  </a:ext>
                </a:extLst>
              </a:tr>
              <a:tr h="710510"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 and agreement of approach for off-boarding of participants, partnership with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Commence June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07374"/>
                  </a:ext>
                </a:extLst>
              </a:tr>
              <a:tr h="71051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Development and agreement of future “ownership” and further scaling up of the High Potential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Commence June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54525"/>
                  </a:ext>
                </a:extLst>
              </a:tr>
            </a:tbl>
          </a:graphicData>
        </a:graphic>
      </p:graphicFrame>
      <p:pic>
        <p:nvPicPr>
          <p:cNvPr id="2050" name="Picture 2" descr="7+ Hundred Next Chapter Royalty-Free Images, Stock Photos &amp; Pictures |  Shutterstock">
            <a:extLst>
              <a:ext uri="{FF2B5EF4-FFF2-40B4-BE49-F238E27FC236}">
                <a16:creationId xmlns:a16="http://schemas.microsoft.com/office/drawing/2014/main" id="{DBC141CB-C881-1EC4-9906-68789C1BD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23453" y="4626430"/>
            <a:ext cx="4545094" cy="203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15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1E44D-CA63-800A-5A1F-B6FFD051F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51D1E7-6BD3-E1A8-5A30-65E5BD982EAD}"/>
              </a:ext>
            </a:extLst>
          </p:cNvPr>
          <p:cNvSpPr txBox="1"/>
          <p:nvPr/>
        </p:nvSpPr>
        <p:spPr>
          <a:xfrm>
            <a:off x="0" y="0"/>
            <a:ext cx="12192000" cy="752931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b="1" dirty="0">
                <a:latin typeface="+mn-lt"/>
              </a:rPr>
              <a:t>How do Systems Apply? HPS </a:t>
            </a:r>
            <a:r>
              <a:rPr lang="en-GB" sz="3600" dirty="0">
                <a:latin typeface="+mn-lt"/>
              </a:rPr>
              <a:t>Expressions of Interest (EoI)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531574-C8D5-CE1B-6072-C1365CB93672}"/>
              </a:ext>
            </a:extLst>
          </p:cNvPr>
          <p:cNvSpPr txBox="1"/>
          <p:nvPr/>
        </p:nvSpPr>
        <p:spPr>
          <a:xfrm>
            <a:off x="107249" y="752931"/>
            <a:ext cx="11867037" cy="3748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GB" sz="2800" b="1" dirty="0"/>
              <a:t>Principles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Evidence of collaboration</a:t>
            </a:r>
            <a:br>
              <a:rPr lang="en-GB" sz="2400" dirty="0"/>
            </a:br>
            <a:r>
              <a:rPr lang="en-GB" sz="2400" dirty="0"/>
              <a:t>at a </a:t>
            </a:r>
            <a:r>
              <a:rPr lang="en-GB" sz="2400" b="1" dirty="0"/>
              <a:t>system level </a:t>
            </a:r>
            <a:r>
              <a:rPr lang="en-GB" sz="2400" dirty="0"/>
              <a:t>on: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Talent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Progression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Data sharing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Collective delivery of learning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Connections / relationships with Primary Care &amp; Local Authority – willingness to strengthen these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965DBF-6A72-81E0-E959-AB10BECE100A}"/>
              </a:ext>
            </a:extLst>
          </p:cNvPr>
          <p:cNvSpPr txBox="1"/>
          <p:nvPr/>
        </p:nvSpPr>
        <p:spPr>
          <a:xfrm>
            <a:off x="107249" y="4318901"/>
            <a:ext cx="12192000" cy="2549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GB" sz="2800" b="1" dirty="0"/>
              <a:t>Sponsorship from:</a:t>
            </a:r>
            <a:endParaRPr lang="en-GB" sz="2800" dirty="0"/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CEOs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CPOs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Commitment to MoU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Commitment to principles of inclusion and approach</a:t>
            </a:r>
          </a:p>
          <a:p>
            <a:pPr marL="51435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200" dirty="0"/>
              <a:t>Named Project Lead and identified project support / resource (‘spoke’ to the hub)</a:t>
            </a:r>
          </a:p>
        </p:txBody>
      </p:sp>
      <p:pic>
        <p:nvPicPr>
          <p:cNvPr id="1028" name="Picture 4" descr="Collaboration - Compuroots">
            <a:extLst>
              <a:ext uri="{FF2B5EF4-FFF2-40B4-BE49-F238E27FC236}">
                <a16:creationId xmlns:a16="http://schemas.microsoft.com/office/drawing/2014/main" id="{D8533C4C-AD8B-D29A-34CF-597F8BB1BE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98347" y="976986"/>
            <a:ext cx="5743823" cy="254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at Today's Conference Sponsors Want, and How to Win Them Over">
            <a:extLst>
              <a:ext uri="{FF2B5EF4-FFF2-40B4-BE49-F238E27FC236}">
                <a16:creationId xmlns:a16="http://schemas.microsoft.com/office/drawing/2014/main" id="{ED6C9AB3-C2B7-2303-2E18-0EC206FA1F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98346" y="4318901"/>
            <a:ext cx="5743824" cy="155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3BF2D-758F-9A85-3776-2C7331A31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05" y="1061305"/>
            <a:ext cx="11823589" cy="59708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700" b="1" dirty="0">
                <a:cs typeface="Arial"/>
              </a:rPr>
              <a:t>Wider Context for Boards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/>
              </a:rPr>
              <a:t>Diversity of Executive Directors is still poor, although work is ongoing to address this. This includes protected characteristics, background, experience and profession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/>
              </a:rPr>
              <a:t>There is a high level of churn, vacancies remain unfilled for up to 18 months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/>
              </a:rPr>
              <a:t>There are a high percentage of Executive Directors who are nearing retirement age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/>
              </a:rPr>
              <a:t>We are spending more than £4m pa on recruitment agencies and the same in interims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100" b="1" dirty="0"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700" b="1" dirty="0">
                <a:cs typeface="Arial"/>
              </a:rPr>
              <a:t>Expanding the talent pipeline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700" dirty="0">
                <a:cs typeface="Arial"/>
              </a:rPr>
              <a:t>There have been improvements in expanding the pipeline, but challenges still exist in:-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 panose="020B0604020202020204" pitchFamily="34" charset="0"/>
              </a:rPr>
              <a:t>Diversity due to opportunities for development and support for progression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 panose="020B0604020202020204" pitchFamily="34" charset="0"/>
              </a:rPr>
              <a:t>Equity of access across all professions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 panose="020B0604020202020204" pitchFamily="34" charset="0"/>
              </a:rPr>
              <a:t>Visibility and sponsorship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 panose="020B0604020202020204" pitchFamily="34" charset="0"/>
              </a:rPr>
              <a:t>Attractiveness of senior leadership roles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>
                <a:cs typeface="Arial" panose="020B0604020202020204" pitchFamily="34" charset="0"/>
              </a:rPr>
              <a:t>Capability and capacity in identifying, developing and deploying talent earlier in the board level pipeline </a:t>
            </a:r>
            <a:br>
              <a:rPr lang="en-GB" sz="1700" dirty="0">
                <a:cs typeface="Arial" panose="020B0604020202020204" pitchFamily="34" charset="0"/>
              </a:rPr>
            </a:br>
            <a:endParaRPr lang="en-GB" sz="11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700" b="1" dirty="0">
                <a:cs typeface="Arial"/>
              </a:rPr>
              <a:t>Career development offers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700" dirty="0">
                <a:cs typeface="Arial"/>
              </a:rPr>
              <a:t>There are a range of high-quality mid-level leadership development offers, but there is less availability of career/talent development schemes</a:t>
            </a:r>
          </a:p>
          <a:p>
            <a:pPr>
              <a:lnSpc>
                <a:spcPct val="100000"/>
              </a:lnSpc>
            </a:pPr>
            <a:endParaRPr lang="en-GB" sz="17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F793A8-0C6A-0059-86FB-B7EB3769D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8256"/>
            <a:ext cx="12192000" cy="999512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>
              <a:spcBef>
                <a:spcPts val="1000"/>
              </a:spcBef>
              <a:buSzPct val="80000"/>
              <a:defRPr/>
            </a:pPr>
            <a:r>
              <a:rPr lang="en-GB" sz="3200" spc="-40" dirty="0"/>
              <a:t>Creating diverse board level talent pipelines- </a:t>
            </a:r>
            <a:br>
              <a:rPr lang="en-GB" sz="3200" spc="-40" dirty="0"/>
            </a:br>
            <a:r>
              <a:rPr lang="en-GB" sz="3200" spc="-40" dirty="0"/>
              <a:t>what problem are we trying to solve?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anvas Wall Art Solving a problem and ...">
            <a:extLst>
              <a:ext uri="{FF2B5EF4-FFF2-40B4-BE49-F238E27FC236}">
                <a16:creationId xmlns:a16="http://schemas.microsoft.com/office/drawing/2014/main" id="{D8702496-6DB7-71AC-DC5E-A608465F48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201681" y="2220685"/>
            <a:ext cx="3806113" cy="287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47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4769D84-81D2-49FE-A310-9BDBD84DC756}"/>
              </a:ext>
            </a:extLst>
          </p:cNvPr>
          <p:cNvSpPr txBox="1"/>
          <p:nvPr/>
        </p:nvSpPr>
        <p:spPr>
          <a:xfrm>
            <a:off x="-261256" y="892632"/>
            <a:ext cx="12377057" cy="3886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0" lvl="1" indent="-4572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Workforce Race Equality Standard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WRES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 and Workforce Disability Equality Standard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WDES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 data - Smith and Rose Reviews (2015)</a:t>
            </a:r>
          </a:p>
          <a:p>
            <a:pPr marL="914400" lvl="1" indent="-4572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Long Term Workforce Plan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People Plan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People Promise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informed by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Messenger Review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Our Leadership Way</a:t>
            </a:r>
          </a:p>
          <a:p>
            <a:pPr marL="914400" lvl="1" indent="-4572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talent boards for health and care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established and individual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talent portfolios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introduced to enter executive development pathways</a:t>
            </a:r>
          </a:p>
          <a:p>
            <a:pPr marL="914400" lvl="1" indent="-4572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HPS is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 led and cross-sector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(i.e. open to local authority, primary care, voluntary sector etc.) it is key to identifying future opportunities for wider scale and spread of this talent management approach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CEF1B1-E3F9-A2DA-128D-2E70105C4628}"/>
              </a:ext>
            </a:extLst>
          </p:cNvPr>
          <p:cNvSpPr txBox="1"/>
          <p:nvPr/>
        </p:nvSpPr>
        <p:spPr>
          <a:xfrm>
            <a:off x="-7951" y="0"/>
            <a:ext cx="12192000" cy="666535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>
              <a:spcBef>
                <a:spcPts val="1000"/>
              </a:spcBef>
              <a:buSzPct val="80000"/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High Potential Scheme (HPS) Strategic Context</a:t>
            </a:r>
          </a:p>
        </p:txBody>
      </p:sp>
      <p:pic>
        <p:nvPicPr>
          <p:cNvPr id="1026" name="Picture 2" descr="Why Talent Management and HR Are Inseparable » Community | GovLoop">
            <a:extLst>
              <a:ext uri="{FF2B5EF4-FFF2-40B4-BE49-F238E27FC236}">
                <a16:creationId xmlns:a16="http://schemas.microsoft.com/office/drawing/2014/main" id="{4102414A-B7A6-C9AA-B7DB-B7EE2C3FB3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80479" y="4877056"/>
            <a:ext cx="4593771" cy="178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DF712F-D71A-2618-2E69-AEAE1D8621D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011" y="4909464"/>
            <a:ext cx="6169736" cy="17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7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8">
            <a:extLst>
              <a:ext uri="{FF2B5EF4-FFF2-40B4-BE49-F238E27FC236}">
                <a16:creationId xmlns:a16="http://schemas.microsoft.com/office/drawing/2014/main" id="{B1595A09-E336-4D1B-9B3A-06A2287A5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group of people standing&#10;&#10;Description automatically generated with low confidence">
            <a:extLst>
              <a:ext uri="{FF2B5EF4-FFF2-40B4-BE49-F238E27FC236}">
                <a16:creationId xmlns:a16="http://schemas.microsoft.com/office/drawing/2014/main" id="{17DB19D0-973B-8624-547A-AF3185C33D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217788"/>
            <a:ext cx="12191980" cy="455842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E2114D5-4D64-44B6-ABF9-F4A6493DA5B8}"/>
              </a:ext>
            </a:extLst>
          </p:cNvPr>
          <p:cNvSpPr txBox="1">
            <a:spLocks/>
          </p:cNvSpPr>
          <p:nvPr/>
        </p:nvSpPr>
        <p:spPr>
          <a:xfrm>
            <a:off x="917872" y="4504246"/>
            <a:ext cx="2994371" cy="1796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36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5400" dirty="0"/>
              <a:t>HPS Vision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540989C-C7B8-473B-BF87-6F2DA6A90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61305" y="5468206"/>
            <a:ext cx="1371600" cy="18288"/>
          </a:xfrm>
          <a:custGeom>
            <a:avLst/>
            <a:gdLst>
              <a:gd name="connsiteX0" fmla="*/ 0 w 1371600"/>
              <a:gd name="connsiteY0" fmla="*/ 0 h 18288"/>
              <a:gd name="connsiteX1" fmla="*/ 685800 w 1371600"/>
              <a:gd name="connsiteY1" fmla="*/ 0 h 18288"/>
              <a:gd name="connsiteX2" fmla="*/ 1371600 w 1371600"/>
              <a:gd name="connsiteY2" fmla="*/ 0 h 18288"/>
              <a:gd name="connsiteX3" fmla="*/ 1371600 w 1371600"/>
              <a:gd name="connsiteY3" fmla="*/ 18288 h 18288"/>
              <a:gd name="connsiteX4" fmla="*/ 713232 w 1371600"/>
              <a:gd name="connsiteY4" fmla="*/ 18288 h 18288"/>
              <a:gd name="connsiteX5" fmla="*/ 0 w 1371600"/>
              <a:gd name="connsiteY5" fmla="*/ 18288 h 18288"/>
              <a:gd name="connsiteX6" fmla="*/ 0 w 1371600"/>
              <a:gd name="connsiteY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00" h="18288" fill="none" extrusionOk="0">
                <a:moveTo>
                  <a:pt x="0" y="0"/>
                </a:moveTo>
                <a:cubicBezTo>
                  <a:pt x="247303" y="31625"/>
                  <a:pt x="422310" y="-25629"/>
                  <a:pt x="685800" y="0"/>
                </a:cubicBezTo>
                <a:cubicBezTo>
                  <a:pt x="949290" y="25629"/>
                  <a:pt x="1192357" y="6696"/>
                  <a:pt x="1371600" y="0"/>
                </a:cubicBezTo>
                <a:cubicBezTo>
                  <a:pt x="1371355" y="6649"/>
                  <a:pt x="1371915" y="11310"/>
                  <a:pt x="1371600" y="18288"/>
                </a:cubicBezTo>
                <a:cubicBezTo>
                  <a:pt x="1107995" y="26464"/>
                  <a:pt x="1033361" y="32942"/>
                  <a:pt x="713232" y="18288"/>
                </a:cubicBezTo>
                <a:cubicBezTo>
                  <a:pt x="393103" y="3634"/>
                  <a:pt x="289343" y="43221"/>
                  <a:pt x="0" y="18288"/>
                </a:cubicBezTo>
                <a:cubicBezTo>
                  <a:pt x="-459" y="11562"/>
                  <a:pt x="-31" y="5093"/>
                  <a:pt x="0" y="0"/>
                </a:cubicBezTo>
                <a:close/>
              </a:path>
              <a:path w="1371600" h="18288" stroke="0" extrusionOk="0">
                <a:moveTo>
                  <a:pt x="0" y="0"/>
                </a:moveTo>
                <a:cubicBezTo>
                  <a:pt x="170249" y="-24099"/>
                  <a:pt x="504634" y="14338"/>
                  <a:pt x="644652" y="0"/>
                </a:cubicBezTo>
                <a:cubicBezTo>
                  <a:pt x="784670" y="-14338"/>
                  <a:pt x="1087773" y="8679"/>
                  <a:pt x="1371600" y="0"/>
                </a:cubicBezTo>
                <a:cubicBezTo>
                  <a:pt x="1372456" y="3662"/>
                  <a:pt x="1371030" y="13946"/>
                  <a:pt x="1371600" y="18288"/>
                </a:cubicBezTo>
                <a:cubicBezTo>
                  <a:pt x="1176823" y="-1409"/>
                  <a:pt x="900830" y="9989"/>
                  <a:pt x="713232" y="18288"/>
                </a:cubicBezTo>
                <a:cubicBezTo>
                  <a:pt x="525634" y="26587"/>
                  <a:pt x="282837" y="5724"/>
                  <a:pt x="0" y="18288"/>
                </a:cubicBezTo>
                <a:cubicBezTo>
                  <a:pt x="367" y="13143"/>
                  <a:pt x="-823" y="58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6156976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B9C1F59-00B1-47B5-B2DA-62DEEF882335}"/>
              </a:ext>
            </a:extLst>
          </p:cNvPr>
          <p:cNvSpPr txBox="1">
            <a:spLocks/>
          </p:cNvSpPr>
          <p:nvPr/>
        </p:nvSpPr>
        <p:spPr>
          <a:xfrm>
            <a:off x="4538546" y="4141077"/>
            <a:ext cx="7650406" cy="2522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High Potential Scheme (HPS) will ensure that a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stronger and more diverse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cohort of aspirant leaders progresses to our most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senior executive roles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within the next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5-8 years</a:t>
            </a:r>
          </a:p>
        </p:txBody>
      </p:sp>
    </p:spTree>
    <p:extLst>
      <p:ext uri="{BB962C8B-B14F-4D97-AF65-F5344CB8AC3E}">
        <p14:creationId xmlns:p14="http://schemas.microsoft.com/office/powerpoint/2010/main" val="368342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21F492-F404-88FA-BC91-63F7E39BE4C4}"/>
              </a:ext>
            </a:extLst>
          </p:cNvPr>
          <p:cNvSpPr txBox="1"/>
          <p:nvPr/>
        </p:nvSpPr>
        <p:spPr>
          <a:xfrm>
            <a:off x="0" y="0"/>
            <a:ext cx="12192000" cy="752931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b="1" dirty="0">
                <a:latin typeface="+mn-lt"/>
              </a:rPr>
              <a:t>HPS History and Timeline</a:t>
            </a:r>
            <a:endParaRPr lang="en-GB" sz="3600" dirty="0">
              <a:latin typeface="+mn-lt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ADD1211-FBA2-9A1E-0532-4D5F6130C82E}"/>
              </a:ext>
            </a:extLst>
          </p:cNvPr>
          <p:cNvGrpSpPr/>
          <p:nvPr/>
        </p:nvGrpSpPr>
        <p:grpSpPr>
          <a:xfrm>
            <a:off x="95790" y="950342"/>
            <a:ext cx="11960406" cy="5693237"/>
            <a:chOff x="95790" y="863254"/>
            <a:chExt cx="11960406" cy="569323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F78E5C4-25D1-6314-5E28-60CFC1846560}"/>
                </a:ext>
              </a:extLst>
            </p:cNvPr>
            <p:cNvGrpSpPr/>
            <p:nvPr/>
          </p:nvGrpSpPr>
          <p:grpSpPr>
            <a:xfrm>
              <a:off x="95790" y="863254"/>
              <a:ext cx="8580125" cy="752931"/>
              <a:chOff x="259075" y="1004319"/>
              <a:chExt cx="8580125" cy="752931"/>
            </a:xfrm>
          </p:grpSpPr>
          <p:sp>
            <p:nvSpPr>
              <p:cNvPr id="25" name="Arrow: Chevron 24">
                <a:extLst>
                  <a:ext uri="{FF2B5EF4-FFF2-40B4-BE49-F238E27FC236}">
                    <a16:creationId xmlns:a16="http://schemas.microsoft.com/office/drawing/2014/main" id="{D9AFBE4F-B83B-3527-0E38-C51B7AB4F3C9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National Leadership Academy initiates HPS as a national programme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(originally offered to 7 pilot sites across England)</a:t>
                </a:r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09E4167-223A-A462-E023-4B0A14203E08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2018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4BB00D7-1157-94F2-048E-41C9CAB2C363}"/>
                </a:ext>
              </a:extLst>
            </p:cNvPr>
            <p:cNvGrpSpPr/>
            <p:nvPr/>
          </p:nvGrpSpPr>
          <p:grpSpPr>
            <a:xfrm>
              <a:off x="377383" y="1720968"/>
              <a:ext cx="9573985" cy="752931"/>
              <a:chOff x="259075" y="1004319"/>
              <a:chExt cx="8580125" cy="752931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29" name="Arrow: Chevron 28">
                <a:extLst>
                  <a:ext uri="{FF2B5EF4-FFF2-40B4-BE49-F238E27FC236}">
                    <a16:creationId xmlns:a16="http://schemas.microsoft.com/office/drawing/2014/main" id="{6513F89C-EA9C-87DE-AC0C-0C14A0B0576C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Staffordshire and Stoke-on-Trent (SSoT) launches HPS Pilot 1 </a:t>
                </a:r>
                <a:r>
                  <a:rPr lang="en-GB" dirty="0">
                    <a:solidFill>
                      <a:schemeClr val="tx1"/>
                    </a:solidFill>
                  </a:rPr>
                  <a:t>(January)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(Covid pandemic forces other sites to drop out leaving SSoT as first national pilot)</a:t>
                </a:r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229F6A0-8ECD-9FE0-11B3-6B60E3C0D40F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2020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0114B9B-5FB3-15DF-6745-1AFCA605AD6D}"/>
                </a:ext>
              </a:extLst>
            </p:cNvPr>
            <p:cNvGrpSpPr/>
            <p:nvPr/>
          </p:nvGrpSpPr>
          <p:grpSpPr>
            <a:xfrm>
              <a:off x="784580" y="2578682"/>
              <a:ext cx="9916071" cy="1285747"/>
              <a:chOff x="259075" y="1004319"/>
              <a:chExt cx="8580125" cy="752931"/>
            </a:xfrm>
            <a:solidFill>
              <a:srgbClr val="ECDEF6"/>
            </a:solidFill>
          </p:grpSpPr>
          <p:sp>
            <p:nvSpPr>
              <p:cNvPr id="32" name="Arrow: Chevron 31">
                <a:extLst>
                  <a:ext uri="{FF2B5EF4-FFF2-40B4-BE49-F238E27FC236}">
                    <a16:creationId xmlns:a16="http://schemas.microsoft.com/office/drawing/2014/main" id="{9286603A-9A60-EC6D-89C3-223E6A4B138E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SSoT receives national accolades for successful delivery of Pilot 1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(HPS project team shortlisted for HMPA Award)</a:t>
                </a:r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GB" b="1" dirty="0">
                    <a:solidFill>
                      <a:schemeClr val="tx1"/>
                    </a:solidFill>
                  </a:rPr>
                  <a:t>SSoT and Shropshire Telford &amp; Wrekin (STW) launch a proof of concept ‘buddy model’ as HPS Pilot 2 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C2C1F9A-A040-B9DC-C0CB-B22E0C070A60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2022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7DC4C45-B96A-C82E-6274-A1938A9C3634}"/>
                </a:ext>
              </a:extLst>
            </p:cNvPr>
            <p:cNvGrpSpPr/>
            <p:nvPr/>
          </p:nvGrpSpPr>
          <p:grpSpPr>
            <a:xfrm>
              <a:off x="1300429" y="3975544"/>
              <a:ext cx="9573985" cy="752931"/>
              <a:chOff x="259075" y="1004319"/>
              <a:chExt cx="8580125" cy="752931"/>
            </a:xfrm>
            <a:solidFill>
              <a:srgbClr val="FFFFD5"/>
            </a:solidFill>
          </p:grpSpPr>
          <p:sp>
            <p:nvSpPr>
              <p:cNvPr id="35" name="Arrow: Chevron 34">
                <a:extLst>
                  <a:ext uri="{FF2B5EF4-FFF2-40B4-BE49-F238E27FC236}">
                    <a16:creationId xmlns:a16="http://schemas.microsoft.com/office/drawing/2014/main" id="{30A7047E-162D-E15E-29D9-CA5A31E67DB2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National Leadership Academy defers ownership of the scheme to systems </a:t>
                </a:r>
              </a:p>
              <a:p>
                <a:r>
                  <a:rPr lang="en-GB" b="1" dirty="0">
                    <a:solidFill>
                      <a:schemeClr val="tx1"/>
                    </a:solidFill>
                  </a:rPr>
                  <a:t>with support from regional leadership academy 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ADFD8F0-1B23-5BB2-7E95-9DF75DEC2BAA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2023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7F5B9EB-D949-D5ED-91CD-5BDFAFC6C3C8}"/>
                </a:ext>
              </a:extLst>
            </p:cNvPr>
            <p:cNvGrpSpPr/>
            <p:nvPr/>
          </p:nvGrpSpPr>
          <p:grpSpPr>
            <a:xfrm>
              <a:off x="1787225" y="4835523"/>
              <a:ext cx="9882260" cy="855713"/>
              <a:chOff x="259075" y="1004319"/>
              <a:chExt cx="8580125" cy="752931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38" name="Arrow: Chevron 37">
                <a:extLst>
                  <a:ext uri="{FF2B5EF4-FFF2-40B4-BE49-F238E27FC236}">
                    <a16:creationId xmlns:a16="http://schemas.microsoft.com/office/drawing/2014/main" id="{476A336F-54D4-6EBA-F488-21D4F546A5AC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SSoT and STW Pilot 2 concluded </a:t>
                </a:r>
                <a:r>
                  <a:rPr lang="en-GB" dirty="0">
                    <a:solidFill>
                      <a:schemeClr val="tx1"/>
                    </a:solidFill>
                  </a:rPr>
                  <a:t>(December)</a:t>
                </a:r>
              </a:p>
              <a:p>
                <a:r>
                  <a:rPr lang="en-GB" b="1" dirty="0">
                    <a:solidFill>
                      <a:schemeClr val="tx1"/>
                    </a:solidFill>
                  </a:rPr>
                  <a:t>Arrangements made for future HPS delivery to realise the original ambition of scheme scale and spread across health and care in England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E5ADB3F-C95E-6B59-1AFA-BC77B22148ED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2024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77B6CEE-376E-001F-9C90-84FA0A02E153}"/>
                </a:ext>
              </a:extLst>
            </p:cNvPr>
            <p:cNvGrpSpPr/>
            <p:nvPr/>
          </p:nvGrpSpPr>
          <p:grpSpPr>
            <a:xfrm>
              <a:off x="2482211" y="5803560"/>
              <a:ext cx="9573985" cy="752931"/>
              <a:chOff x="259075" y="1004319"/>
              <a:chExt cx="8580125" cy="752931"/>
            </a:xfrm>
            <a:solidFill>
              <a:schemeClr val="bg1">
                <a:lumMod val="95000"/>
              </a:schemeClr>
            </a:solidFill>
          </p:grpSpPr>
          <p:sp>
            <p:nvSpPr>
              <p:cNvPr id="41" name="Arrow: Chevron 40">
                <a:extLst>
                  <a:ext uri="{FF2B5EF4-FFF2-40B4-BE49-F238E27FC236}">
                    <a16:creationId xmlns:a16="http://schemas.microsoft.com/office/drawing/2014/main" id="{68388937-F044-E0CB-EC30-F80A6EAC398F}"/>
                  </a:ext>
                </a:extLst>
              </p:cNvPr>
              <p:cNvSpPr/>
              <p:nvPr/>
            </p:nvSpPr>
            <p:spPr>
              <a:xfrm>
                <a:off x="1198243" y="1004319"/>
                <a:ext cx="7640957" cy="752931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solidFill>
                      <a:schemeClr val="tx1"/>
                    </a:solidFill>
                  </a:rPr>
                  <a:t>HPS Careers Hub established (supported by STW, hosted by MPUFT)</a:t>
                </a:r>
              </a:p>
              <a:p>
                <a:r>
                  <a:rPr lang="en-GB" b="1" dirty="0">
                    <a:solidFill>
                      <a:schemeClr val="tx1"/>
                    </a:solidFill>
                  </a:rPr>
                  <a:t>Programme refresh for scale and spread, publicity launch and applications open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08C3864-7677-41A9-F643-584399FD0ED2}"/>
                  </a:ext>
                </a:extLst>
              </p:cNvPr>
              <p:cNvSpPr/>
              <p:nvPr/>
            </p:nvSpPr>
            <p:spPr>
              <a:xfrm>
                <a:off x="259075" y="1004319"/>
                <a:ext cx="911539" cy="752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2025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192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4850F5-B940-C846-5697-D53776BA0A2A}"/>
              </a:ext>
            </a:extLst>
          </p:cNvPr>
          <p:cNvSpPr txBox="1"/>
          <p:nvPr/>
        </p:nvSpPr>
        <p:spPr>
          <a:xfrm>
            <a:off x="0" y="1038602"/>
            <a:ext cx="7087062" cy="4411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Recruits to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not readiness – a component part of developing diverse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collective ICS talent pipelines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for our future leadership cadre </a:t>
            </a:r>
          </a:p>
          <a:p>
            <a:pPr marL="800100" lvl="1" indent="-3429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Including focus on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under-represented professional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groups</a:t>
            </a:r>
          </a:p>
          <a:p>
            <a:pPr marL="800100" lvl="1" indent="-3429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Facilitates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working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a “system by default” culture change (via local offers and exposure to local health and care landscape) purposefully including our local authority colleagues and the voluntary sector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1F492-F404-88FA-BC91-63F7E39BE4C4}"/>
              </a:ext>
            </a:extLst>
          </p:cNvPr>
          <p:cNvSpPr txBox="1"/>
          <p:nvPr/>
        </p:nvSpPr>
        <p:spPr>
          <a:xfrm>
            <a:off x="0" y="-2510"/>
            <a:ext cx="12192000" cy="666535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 defTabSz="457200">
              <a:spcBef>
                <a:spcPct val="0"/>
              </a:spcBef>
              <a:buNone/>
              <a:defRPr sz="54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>
              <a:spcBef>
                <a:spcPts val="1000"/>
              </a:spcBef>
              <a:buSzPct val="80000"/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HPS System Context and Benefits</a:t>
            </a:r>
          </a:p>
        </p:txBody>
      </p:sp>
      <p:pic>
        <p:nvPicPr>
          <p:cNvPr id="1026" name="Picture 2" descr="Group multiracial friends having fun outdoor - Happy mixed race people ...">
            <a:extLst>
              <a:ext uri="{FF2B5EF4-FFF2-40B4-BE49-F238E27FC236}">
                <a16:creationId xmlns:a16="http://schemas.microsoft.com/office/drawing/2014/main" id="{1566620D-BE20-4E4B-3B20-97DB8A5EC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516" y="1741727"/>
            <a:ext cx="4896391" cy="287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AD588E3-AB5B-3F8A-D45E-D28F640E84C6}"/>
              </a:ext>
            </a:extLst>
          </p:cNvPr>
          <p:cNvSpPr txBox="1"/>
          <p:nvPr/>
        </p:nvSpPr>
        <p:spPr>
          <a:xfrm>
            <a:off x="0" y="5530332"/>
            <a:ext cx="113782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defTabSz="457200"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Building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 and provider organisation capacity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support talent 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improving retention </a:t>
            </a:r>
          </a:p>
        </p:txBody>
      </p:sp>
    </p:spTree>
    <p:extLst>
      <p:ext uri="{BB962C8B-B14F-4D97-AF65-F5344CB8AC3E}">
        <p14:creationId xmlns:p14="http://schemas.microsoft.com/office/powerpoint/2010/main" val="3066357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57BD4-7996-9FC0-CAB3-0382EC300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09CB-4DA7-04E9-EF09-E7CB2A349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4" y="-15875"/>
            <a:ext cx="10515600" cy="1325563"/>
          </a:xfrm>
        </p:spPr>
        <p:txBody>
          <a:bodyPr>
            <a:normAutofit/>
          </a:bodyPr>
          <a:lstStyle/>
          <a:p>
            <a:r>
              <a:rPr lang="en-GB" sz="2400" b="1" dirty="0"/>
              <a:t>Supporting the Aspiring Executive Director Talent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CC25B-C990-ABCB-734D-56C7CEF72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B9C7ED-7047-4B42-A475-83532CEEC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84784"/>
              </p:ext>
            </p:extLst>
          </p:nvPr>
        </p:nvGraphicFramePr>
        <p:xfrm>
          <a:off x="92147" y="1133684"/>
          <a:ext cx="1106523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F9E2E3-BBE0-57C8-6870-6A04071712C3}"/>
              </a:ext>
            </a:extLst>
          </p:cNvPr>
          <p:cNvSpPr txBox="1"/>
          <p:nvPr/>
        </p:nvSpPr>
        <p:spPr>
          <a:xfrm>
            <a:off x="8772939" y="2590800"/>
            <a:ext cx="1558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Mobilisation- </a:t>
            </a:r>
          </a:p>
          <a:p>
            <a:r>
              <a:rPr lang="en-GB" sz="1400" dirty="0"/>
              <a:t>Regional delivery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FEB639E-58B1-6A6E-53CC-F0BD78ACEE2C}"/>
              </a:ext>
            </a:extLst>
          </p:cNvPr>
          <p:cNvSpPr/>
          <p:nvPr/>
        </p:nvSpPr>
        <p:spPr>
          <a:xfrm>
            <a:off x="2513617" y="3693891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4C9B61-2EBF-5767-436E-EDA457EE8ED7}"/>
              </a:ext>
            </a:extLst>
          </p:cNvPr>
          <p:cNvSpPr txBox="1"/>
          <p:nvPr/>
        </p:nvSpPr>
        <p:spPr>
          <a:xfrm>
            <a:off x="2125755" y="3984641"/>
            <a:ext cx="1165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Elizabeth Garrett Anderson</a:t>
            </a: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7FDF5D27-DEC9-5957-AA54-EABBEE87DABF}"/>
              </a:ext>
            </a:extLst>
          </p:cNvPr>
          <p:cNvSpPr/>
          <p:nvPr/>
        </p:nvSpPr>
        <p:spPr>
          <a:xfrm>
            <a:off x="4728781" y="2169133"/>
            <a:ext cx="297069" cy="31781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8B0BAF-F877-15DE-C61A-14AA8D2D005A}"/>
              </a:ext>
            </a:extLst>
          </p:cNvPr>
          <p:cNvSpPr txBox="1"/>
          <p:nvPr/>
        </p:nvSpPr>
        <p:spPr>
          <a:xfrm>
            <a:off x="4279865" y="1744364"/>
            <a:ext cx="850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Nye Bevan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8803D0-0369-5838-591B-CE588C55E6BD}"/>
              </a:ext>
            </a:extLst>
          </p:cNvPr>
          <p:cNvSpPr txBox="1"/>
          <p:nvPr/>
        </p:nvSpPr>
        <p:spPr>
          <a:xfrm>
            <a:off x="1488893" y="4541575"/>
            <a:ext cx="874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Rosalind Franklin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1FF179-B28D-8328-9E71-D97A231F7D26}"/>
              </a:ext>
            </a:extLst>
          </p:cNvPr>
          <p:cNvSpPr txBox="1"/>
          <p:nvPr/>
        </p:nvSpPr>
        <p:spPr>
          <a:xfrm>
            <a:off x="5266439" y="1756701"/>
            <a:ext cx="185805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dirty="0"/>
              <a:t>External Leadership Offers</a:t>
            </a:r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7E181F-2B2F-B3B9-C67D-60D29AEB4685}"/>
              </a:ext>
            </a:extLst>
          </p:cNvPr>
          <p:cNvSpPr txBox="1"/>
          <p:nvPr/>
        </p:nvSpPr>
        <p:spPr>
          <a:xfrm>
            <a:off x="1288391" y="5012280"/>
            <a:ext cx="621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GMTS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6BA214-BFCA-26EA-C262-5F1E80A44194}"/>
              </a:ext>
            </a:extLst>
          </p:cNvPr>
          <p:cNvSpPr txBox="1"/>
          <p:nvPr/>
        </p:nvSpPr>
        <p:spPr>
          <a:xfrm>
            <a:off x="1058909" y="5730244"/>
            <a:ext cx="1261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Edward Jenner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907F33-9B5C-0829-5622-D915D0365686}"/>
              </a:ext>
            </a:extLst>
          </p:cNvPr>
          <p:cNvCxnSpPr/>
          <p:nvPr/>
        </p:nvCxnSpPr>
        <p:spPr>
          <a:xfrm>
            <a:off x="3199931" y="1463097"/>
            <a:ext cx="0" cy="51087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AA1D0FA-DD69-F64E-8C19-0FA152553D3B}"/>
              </a:ext>
            </a:extLst>
          </p:cNvPr>
          <p:cNvCxnSpPr>
            <a:cxnSpLocks/>
          </p:cNvCxnSpPr>
          <p:nvPr/>
        </p:nvCxnSpPr>
        <p:spPr>
          <a:xfrm>
            <a:off x="5065936" y="1437751"/>
            <a:ext cx="0" cy="511099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76AC646-6B2D-BD6A-F7EE-E5AC94BDF635}"/>
              </a:ext>
            </a:extLst>
          </p:cNvPr>
          <p:cNvSpPr/>
          <p:nvPr/>
        </p:nvSpPr>
        <p:spPr>
          <a:xfrm>
            <a:off x="8717774" y="5955271"/>
            <a:ext cx="318998" cy="339227"/>
          </a:xfrm>
          <a:prstGeom prst="ellipse">
            <a:avLst/>
          </a:prstGeom>
          <a:solidFill>
            <a:srgbClr val="80D2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52196C-C307-6BCD-A77F-4119CFD606ED}"/>
              </a:ext>
            </a:extLst>
          </p:cNvPr>
          <p:cNvSpPr txBox="1"/>
          <p:nvPr/>
        </p:nvSpPr>
        <p:spPr>
          <a:xfrm>
            <a:off x="9036772" y="5370424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Leadership Development</a:t>
            </a:r>
          </a:p>
          <a:p>
            <a:r>
              <a:rPr lang="en-GB" sz="1200" dirty="0"/>
              <a:t> Programme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0DBD95-2409-CD28-8F61-1B3C0B35AEC0}"/>
              </a:ext>
            </a:extLst>
          </p:cNvPr>
          <p:cNvSpPr txBox="1"/>
          <p:nvPr/>
        </p:nvSpPr>
        <p:spPr>
          <a:xfrm>
            <a:off x="9129630" y="5944507"/>
            <a:ext cx="1765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Talent Scheme/Offers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9193DB-3774-7673-BFEA-8220BFB5C2D2}"/>
              </a:ext>
            </a:extLst>
          </p:cNvPr>
          <p:cNvSpPr txBox="1"/>
          <p:nvPr/>
        </p:nvSpPr>
        <p:spPr>
          <a:xfrm>
            <a:off x="1179606" y="5327413"/>
            <a:ext cx="1168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Mary Seacole</a:t>
            </a: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A506E08-D2BF-DE21-3646-8A764F8C2B66}"/>
              </a:ext>
            </a:extLst>
          </p:cNvPr>
          <p:cNvSpPr/>
          <p:nvPr/>
        </p:nvSpPr>
        <p:spPr>
          <a:xfrm>
            <a:off x="5082198" y="5900562"/>
            <a:ext cx="3515867" cy="484632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C90E67-F85D-61EB-6F28-0EEE83E35EBF}"/>
              </a:ext>
            </a:extLst>
          </p:cNvPr>
          <p:cNvSpPr txBox="1"/>
          <p:nvPr/>
        </p:nvSpPr>
        <p:spPr>
          <a:xfrm>
            <a:off x="5238232" y="5528325"/>
            <a:ext cx="3451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3-1 Years Away from Readiness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9DBD607-5086-DDB1-E343-9553B0B0300F}"/>
              </a:ext>
            </a:extLst>
          </p:cNvPr>
          <p:cNvCxnSpPr/>
          <p:nvPr/>
        </p:nvCxnSpPr>
        <p:spPr>
          <a:xfrm>
            <a:off x="8613684" y="5115308"/>
            <a:ext cx="31850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row: Left-Right 24">
            <a:extLst>
              <a:ext uri="{FF2B5EF4-FFF2-40B4-BE49-F238E27FC236}">
                <a16:creationId xmlns:a16="http://schemas.microsoft.com/office/drawing/2014/main" id="{A4BCCB35-45DB-3CD2-35E6-F798F917D5F8}"/>
              </a:ext>
            </a:extLst>
          </p:cNvPr>
          <p:cNvSpPr/>
          <p:nvPr/>
        </p:nvSpPr>
        <p:spPr>
          <a:xfrm>
            <a:off x="3199931" y="5940674"/>
            <a:ext cx="1757932" cy="484632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802F06-B896-D82B-DB9D-71309D63ACD7}"/>
              </a:ext>
            </a:extLst>
          </p:cNvPr>
          <p:cNvSpPr txBox="1"/>
          <p:nvPr/>
        </p:nvSpPr>
        <p:spPr>
          <a:xfrm>
            <a:off x="3291405" y="5531230"/>
            <a:ext cx="2034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5-8 Years Away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88E4C3-5863-11A2-7781-F10DAE2FCE34}"/>
              </a:ext>
            </a:extLst>
          </p:cNvPr>
          <p:cNvCxnSpPr>
            <a:cxnSpLocks/>
          </p:cNvCxnSpPr>
          <p:nvPr/>
        </p:nvCxnSpPr>
        <p:spPr>
          <a:xfrm flipV="1">
            <a:off x="8739622" y="5040505"/>
            <a:ext cx="332423" cy="172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1203562-BDC6-800F-1FE1-B2A312374939}"/>
              </a:ext>
            </a:extLst>
          </p:cNvPr>
          <p:cNvSpPr txBox="1"/>
          <p:nvPr/>
        </p:nvSpPr>
        <p:spPr>
          <a:xfrm>
            <a:off x="8739622" y="4950191"/>
            <a:ext cx="1666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        Assessment points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91DA6C73-6833-081F-1235-59D5C84A8404}"/>
              </a:ext>
            </a:extLst>
          </p:cNvPr>
          <p:cNvSpPr/>
          <p:nvPr/>
        </p:nvSpPr>
        <p:spPr>
          <a:xfrm>
            <a:off x="8722637" y="5477837"/>
            <a:ext cx="297069" cy="31781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EA07973A-60DA-6922-E065-A82A72B75C50}"/>
              </a:ext>
            </a:extLst>
          </p:cNvPr>
          <p:cNvSpPr/>
          <p:nvPr/>
        </p:nvSpPr>
        <p:spPr>
          <a:xfrm>
            <a:off x="1508621" y="4215591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53276A0-97A3-B816-DF04-1638662EFC70}"/>
              </a:ext>
            </a:extLst>
          </p:cNvPr>
          <p:cNvSpPr/>
          <p:nvPr/>
        </p:nvSpPr>
        <p:spPr>
          <a:xfrm>
            <a:off x="1208618" y="4699672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78222DA9-AAE2-6662-0B26-E1BEED459F0B}"/>
              </a:ext>
            </a:extLst>
          </p:cNvPr>
          <p:cNvSpPr/>
          <p:nvPr/>
        </p:nvSpPr>
        <p:spPr>
          <a:xfrm>
            <a:off x="903187" y="5164357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F6D5C942-B699-DEFA-BFFD-6B2C6DFAF48D}"/>
              </a:ext>
            </a:extLst>
          </p:cNvPr>
          <p:cNvSpPr/>
          <p:nvPr/>
        </p:nvSpPr>
        <p:spPr>
          <a:xfrm>
            <a:off x="738503" y="5680294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199CB189-8C80-A83D-1E8E-B4AFBDC6451D}"/>
              </a:ext>
            </a:extLst>
          </p:cNvPr>
          <p:cNvSpPr/>
          <p:nvPr/>
        </p:nvSpPr>
        <p:spPr>
          <a:xfrm>
            <a:off x="6473286" y="1451209"/>
            <a:ext cx="273977" cy="30404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5BB8847-3E38-CB4F-B7FA-3BC0F5F0C8F0}"/>
              </a:ext>
            </a:extLst>
          </p:cNvPr>
          <p:cNvSpPr/>
          <p:nvPr/>
        </p:nvSpPr>
        <p:spPr>
          <a:xfrm>
            <a:off x="7474074" y="2328039"/>
            <a:ext cx="407483" cy="407483"/>
          </a:xfrm>
          <a:prstGeom prst="ellipse">
            <a:avLst/>
          </a:prstGeom>
          <a:solidFill>
            <a:srgbClr val="99DBD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6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848B87-B404-F89D-8E4C-5C6DC2AA862C}"/>
              </a:ext>
            </a:extLst>
          </p:cNvPr>
          <p:cNvSpPr txBox="1"/>
          <p:nvPr/>
        </p:nvSpPr>
        <p:spPr>
          <a:xfrm>
            <a:off x="0" y="-2323"/>
            <a:ext cx="121920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HPS within the wider </a:t>
            </a:r>
            <a:r>
              <a:rPr lang="en-GB" sz="2800" b="1" dirty="0">
                <a:solidFill>
                  <a:prstClr val="black"/>
                </a:solidFill>
              </a:rPr>
              <a:t>Talent &amp; Leadership context  </a:t>
            </a:r>
            <a:endParaRPr kumimoji="0" lang="en-GB" sz="28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2F57DA0-2227-0EDF-9482-645EF3F304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5802651"/>
              </p:ext>
            </p:extLst>
          </p:nvPr>
        </p:nvGraphicFramePr>
        <p:xfrm>
          <a:off x="124814" y="1668193"/>
          <a:ext cx="11942371" cy="76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E930A350-43CF-57F1-D933-F395522A0D10}"/>
              </a:ext>
            </a:extLst>
          </p:cNvPr>
          <p:cNvGrpSpPr/>
          <p:nvPr/>
        </p:nvGrpSpPr>
        <p:grpSpPr>
          <a:xfrm>
            <a:off x="206125" y="675369"/>
            <a:ext cx="11725403" cy="369332"/>
            <a:chOff x="129886" y="1083507"/>
            <a:chExt cx="11725403" cy="36933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606104D-E4D4-FB4B-485F-FA4B80FEABD3}"/>
                </a:ext>
              </a:extLst>
            </p:cNvPr>
            <p:cNvSpPr txBox="1"/>
            <p:nvPr/>
          </p:nvSpPr>
          <p:spPr>
            <a:xfrm>
              <a:off x="402771" y="1083507"/>
              <a:ext cx="11114315" cy="369332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Leadership Competency Frameworks</a:t>
              </a: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85453D7E-5484-354A-5337-C7765BC5B023}"/>
                </a:ext>
              </a:extLst>
            </p:cNvPr>
            <p:cNvSpPr/>
            <p:nvPr/>
          </p:nvSpPr>
          <p:spPr>
            <a:xfrm rot="16200000">
              <a:off x="81292" y="1132101"/>
              <a:ext cx="369332" cy="272143"/>
            </a:xfrm>
            <a:prstGeom prst="triangl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254AEBE2-3AA3-F2EA-D9B4-28FD3BEBB7F5}"/>
                </a:ext>
              </a:extLst>
            </p:cNvPr>
            <p:cNvSpPr/>
            <p:nvPr/>
          </p:nvSpPr>
          <p:spPr>
            <a:xfrm rot="5400000">
              <a:off x="11501521" y="1099070"/>
              <a:ext cx="369332" cy="338205"/>
            </a:xfrm>
            <a:prstGeom prst="triangl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107A9C-0C2C-65A4-8644-8CAD3BBEDE5D}"/>
              </a:ext>
            </a:extLst>
          </p:cNvPr>
          <p:cNvGrpSpPr/>
          <p:nvPr/>
        </p:nvGrpSpPr>
        <p:grpSpPr>
          <a:xfrm>
            <a:off x="139099" y="1163614"/>
            <a:ext cx="11725403" cy="380218"/>
            <a:chOff x="129886" y="1569914"/>
            <a:chExt cx="11725403" cy="38021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FAA487-090A-AC10-F652-8A2C1000A3A4}"/>
                </a:ext>
              </a:extLst>
            </p:cNvPr>
            <p:cNvSpPr txBox="1"/>
            <p:nvPr/>
          </p:nvSpPr>
          <p:spPr>
            <a:xfrm>
              <a:off x="402771" y="1569914"/>
              <a:ext cx="11114315" cy="3693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Talent time-banking Skills Exchange</a:t>
              </a: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E0A94E85-26E4-86F0-1081-1B19F9FF1FF7}"/>
                </a:ext>
              </a:extLst>
            </p:cNvPr>
            <p:cNvSpPr/>
            <p:nvPr/>
          </p:nvSpPr>
          <p:spPr>
            <a:xfrm rot="16200000">
              <a:off x="81292" y="1629394"/>
              <a:ext cx="369332" cy="272143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FD23FA94-8770-E725-5B54-D4065F00C7D0}"/>
                </a:ext>
              </a:extLst>
            </p:cNvPr>
            <p:cNvSpPr/>
            <p:nvPr/>
          </p:nvSpPr>
          <p:spPr>
            <a:xfrm rot="5400000">
              <a:off x="11501521" y="1596363"/>
              <a:ext cx="369332" cy="338205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C17F456-EF7B-21F4-F3C3-522C6D0A2113}"/>
              </a:ext>
            </a:extLst>
          </p:cNvPr>
          <p:cNvSpPr txBox="1"/>
          <p:nvPr/>
        </p:nvSpPr>
        <p:spPr>
          <a:xfrm>
            <a:off x="107356" y="2616502"/>
            <a:ext cx="1934020" cy="36317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Apprenticeships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Edward Jenner </a:t>
            </a:r>
            <a:br>
              <a:rPr lang="en-GB" dirty="0">
                <a:solidFill>
                  <a:prstClr val="black"/>
                </a:solidFill>
                <a:latin typeface="Calibri" panose="020F0502020204030204"/>
              </a:rPr>
            </a:b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(or equivalent)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 pathway examples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Provider leadership programmes - </a:t>
            </a:r>
            <a:r>
              <a:rPr kumimoji="0" lang="en-GB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provided for different professional groups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3BBB2D-9895-ABCA-12B4-1F4D320B660A}"/>
              </a:ext>
            </a:extLst>
          </p:cNvPr>
          <p:cNvSpPr txBox="1"/>
          <p:nvPr/>
        </p:nvSpPr>
        <p:spPr>
          <a:xfrm>
            <a:off x="4238768" y="2595352"/>
            <a:ext cx="3187305" cy="584775"/>
          </a:xfrm>
          <a:prstGeom prst="rect">
            <a:avLst/>
          </a:prstGeom>
          <a:solidFill>
            <a:srgbClr val="2CF4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HPS: CEO sponsored, inclusive, </a:t>
            </a:r>
            <a:endParaRPr lang="en-GB" sz="1600" b="1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SYSTEM-WIDE talent programme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E82576-6EA9-441B-AE85-2FB65A5FF793}"/>
              </a:ext>
            </a:extLst>
          </p:cNvPr>
          <p:cNvSpPr txBox="1"/>
          <p:nvPr/>
        </p:nvSpPr>
        <p:spPr>
          <a:xfrm>
            <a:off x="4238768" y="3239504"/>
            <a:ext cx="3187306" cy="3108543"/>
          </a:xfrm>
          <a:prstGeom prst="rect">
            <a:avLst/>
          </a:prstGeom>
          <a:solidFill>
            <a:srgbClr val="2CF4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70:20:10 model; Person-centred approach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Scenario and assessment to identify talent differently; focused on potential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Self-reflection model(s)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Coach, Mentor, ALS, 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Workshops and leading-edge development opportunities e.g. tri-sector challenge, on sofa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Stretch placements (70%) experiential, not a backfill model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Systems working, raising visibility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Sponsor development – succession planning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ABB3B7F-0639-2EBA-A375-9986B19CCF99}"/>
              </a:ext>
            </a:extLst>
          </p:cNvPr>
          <p:cNvGrpSpPr/>
          <p:nvPr/>
        </p:nvGrpSpPr>
        <p:grpSpPr>
          <a:xfrm>
            <a:off x="53688" y="6434502"/>
            <a:ext cx="7457447" cy="386984"/>
            <a:chOff x="129890" y="6442428"/>
            <a:chExt cx="8143252" cy="36933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EDCEFB7-110C-1A03-3FA0-B655138067BA}"/>
                </a:ext>
              </a:extLst>
            </p:cNvPr>
            <p:cNvSpPr txBox="1"/>
            <p:nvPr/>
          </p:nvSpPr>
          <p:spPr>
            <a:xfrm>
              <a:off x="316422" y="6442430"/>
              <a:ext cx="7732316" cy="352489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b="1">
                  <a:solidFill>
                    <a:schemeClr val="bg1"/>
                  </a:solidFill>
                  <a:latin typeface="Calibri" panose="020F0502020204030204"/>
                </a:rPr>
                <a:t>NHSE Talent Identification Framework</a:t>
              </a: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/ Talent Portfolio</a:t>
              </a:r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072AA7-1DB8-282E-223A-E0645F7D1016}"/>
                </a:ext>
              </a:extLst>
            </p:cNvPr>
            <p:cNvSpPr/>
            <p:nvPr/>
          </p:nvSpPr>
          <p:spPr>
            <a:xfrm rot="16200000">
              <a:off x="39704" y="6532614"/>
              <a:ext cx="366903" cy="186532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94036801-2786-C91E-E7B5-C19B2B863C78}"/>
                </a:ext>
              </a:extLst>
            </p:cNvPr>
            <p:cNvSpPr/>
            <p:nvPr/>
          </p:nvSpPr>
          <p:spPr>
            <a:xfrm rot="5400000">
              <a:off x="7980534" y="6519155"/>
              <a:ext cx="360812" cy="224405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B560F60-F9B7-B747-F0B5-20719839FBB5}"/>
              </a:ext>
            </a:extLst>
          </p:cNvPr>
          <p:cNvSpPr txBox="1"/>
          <p:nvPr/>
        </p:nvSpPr>
        <p:spPr>
          <a:xfrm>
            <a:off x="7635051" y="5320185"/>
            <a:ext cx="4451508" cy="646331"/>
          </a:xfrm>
          <a:prstGeom prst="rect">
            <a:avLst/>
          </a:prstGeom>
          <a:solidFill>
            <a:srgbClr val="1096E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Alumni – system pool of offers / peer networks - career tracking (benefits)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B740411-800A-A325-B951-8E70AC061667}"/>
              </a:ext>
            </a:extLst>
          </p:cNvPr>
          <p:cNvGrpSpPr/>
          <p:nvPr/>
        </p:nvGrpSpPr>
        <p:grpSpPr>
          <a:xfrm>
            <a:off x="7556108" y="6223275"/>
            <a:ext cx="3035850" cy="615323"/>
            <a:chOff x="7469609" y="6142660"/>
            <a:chExt cx="3035850" cy="615323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6D11D1D-893F-809D-7685-5DC6483D30F4}"/>
                </a:ext>
              </a:extLst>
            </p:cNvPr>
            <p:cNvSpPr txBox="1"/>
            <p:nvPr/>
          </p:nvSpPr>
          <p:spPr>
            <a:xfrm>
              <a:off x="7548552" y="6142662"/>
              <a:ext cx="2873515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Regional Aspirant Executive Talent Pool</a:t>
              </a:r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0980EF6C-BF27-77B7-65C0-B9E8130CCD56}"/>
                </a:ext>
              </a:extLst>
            </p:cNvPr>
            <p:cNvSpPr/>
            <p:nvPr/>
          </p:nvSpPr>
          <p:spPr>
            <a:xfrm rot="16200000">
              <a:off x="7203644" y="6408625"/>
              <a:ext cx="615323" cy="83394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34C249BD-6DD8-5C8D-6051-6D4CB741C1F9}"/>
                </a:ext>
              </a:extLst>
            </p:cNvPr>
            <p:cNvSpPr/>
            <p:nvPr/>
          </p:nvSpPr>
          <p:spPr>
            <a:xfrm rot="5400000">
              <a:off x="10179232" y="6401213"/>
              <a:ext cx="569061" cy="83392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FD0BAB0-163D-6868-B95A-6E07D2A3789D}"/>
              </a:ext>
            </a:extLst>
          </p:cNvPr>
          <p:cNvGrpSpPr/>
          <p:nvPr/>
        </p:nvGrpSpPr>
        <p:grpSpPr>
          <a:xfrm>
            <a:off x="10608399" y="6198571"/>
            <a:ext cx="1553121" cy="633830"/>
            <a:chOff x="10509543" y="6165913"/>
            <a:chExt cx="1551829" cy="633830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519452E-FBEE-6379-EEE4-AE281294F3FA}"/>
                </a:ext>
              </a:extLst>
            </p:cNvPr>
            <p:cNvSpPr txBox="1"/>
            <p:nvPr/>
          </p:nvSpPr>
          <p:spPr>
            <a:xfrm>
              <a:off x="10569895" y="6165913"/>
              <a:ext cx="1449412" cy="60639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CEO Talent Pool</a:t>
              </a:r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C1251944-53C7-5D79-E8DC-64BE5C3B76BC}"/>
                </a:ext>
              </a:extLst>
            </p:cNvPr>
            <p:cNvSpPr/>
            <p:nvPr/>
          </p:nvSpPr>
          <p:spPr>
            <a:xfrm rot="16200000">
              <a:off x="10237847" y="6448856"/>
              <a:ext cx="606922" cy="63529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7251426B-42D4-0C02-F844-CCBB0364DC98}"/>
                </a:ext>
              </a:extLst>
            </p:cNvPr>
            <p:cNvSpPr/>
            <p:nvPr/>
          </p:nvSpPr>
          <p:spPr>
            <a:xfrm rot="5400000">
              <a:off x="11746195" y="6484565"/>
              <a:ext cx="584636" cy="45719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CFDDE6B0-DBA3-6F72-C4A3-AD21E6E48C0A}"/>
              </a:ext>
            </a:extLst>
          </p:cNvPr>
          <p:cNvSpPr/>
          <p:nvPr/>
        </p:nvSpPr>
        <p:spPr>
          <a:xfrm>
            <a:off x="7956134" y="3114676"/>
            <a:ext cx="1495167" cy="906450"/>
          </a:xfrm>
          <a:prstGeom prst="rect">
            <a:avLst/>
          </a:prstGeom>
          <a:solidFill>
            <a:srgbClr val="1096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 Development Programme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3E49F73-569B-F09C-C08E-878FD7F3B490}"/>
              </a:ext>
            </a:extLst>
          </p:cNvPr>
          <p:cNvSpPr/>
          <p:nvPr/>
        </p:nvSpPr>
        <p:spPr>
          <a:xfrm>
            <a:off x="8882507" y="4184802"/>
            <a:ext cx="1495167" cy="906450"/>
          </a:xfrm>
          <a:prstGeom prst="rect">
            <a:avLst/>
          </a:prstGeom>
          <a:solidFill>
            <a:srgbClr val="1096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Nye Bevan Programme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B21685A-AAAB-7C9B-C1A2-824A55211E95}"/>
              </a:ext>
            </a:extLst>
          </p:cNvPr>
          <p:cNvCxnSpPr>
            <a:cxnSpLocks/>
          </p:cNvCxnSpPr>
          <p:nvPr/>
        </p:nvCxnSpPr>
        <p:spPr>
          <a:xfrm>
            <a:off x="8266670" y="2434568"/>
            <a:ext cx="0" cy="673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E7C3523-8A38-FD0A-DE27-E717376D9424}"/>
              </a:ext>
            </a:extLst>
          </p:cNvPr>
          <p:cNvCxnSpPr>
            <a:cxnSpLocks/>
          </p:cNvCxnSpPr>
          <p:nvPr/>
        </p:nvCxnSpPr>
        <p:spPr>
          <a:xfrm>
            <a:off x="9860805" y="2434568"/>
            <a:ext cx="8378" cy="1750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04AFE66-122A-00BD-7770-F64C2DC98946}"/>
              </a:ext>
            </a:extLst>
          </p:cNvPr>
          <p:cNvSpPr/>
          <p:nvPr/>
        </p:nvSpPr>
        <p:spPr>
          <a:xfrm>
            <a:off x="10528585" y="3107930"/>
            <a:ext cx="1495167" cy="1793253"/>
          </a:xfrm>
          <a:prstGeom prst="rect">
            <a:avLst/>
          </a:prstGeom>
          <a:solidFill>
            <a:srgbClr val="1096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Aspirant CEO Programme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(EOI &amp; assessment process)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BD726E7-DDE2-C85E-55EC-9CBB327C0A21}"/>
              </a:ext>
            </a:extLst>
          </p:cNvPr>
          <p:cNvCxnSpPr>
            <a:cxnSpLocks/>
          </p:cNvCxnSpPr>
          <p:nvPr/>
        </p:nvCxnSpPr>
        <p:spPr>
          <a:xfrm flipH="1">
            <a:off x="11173337" y="2434568"/>
            <a:ext cx="5543" cy="673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C7494F8-42F6-0DD2-68C9-8F85965DBFD3}"/>
              </a:ext>
            </a:extLst>
          </p:cNvPr>
          <p:cNvCxnSpPr>
            <a:cxnSpLocks/>
          </p:cNvCxnSpPr>
          <p:nvPr/>
        </p:nvCxnSpPr>
        <p:spPr>
          <a:xfrm>
            <a:off x="7753871" y="2434568"/>
            <a:ext cx="0" cy="2885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5CEF9C-3C16-21FD-26BD-04D73D904F86}"/>
              </a:ext>
            </a:extLst>
          </p:cNvPr>
          <p:cNvCxnSpPr/>
          <p:nvPr/>
        </p:nvCxnSpPr>
        <p:spPr>
          <a:xfrm>
            <a:off x="1222744" y="2758642"/>
            <a:ext cx="0" cy="1953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C9A024-0922-8620-2AA1-D1760EF6BCB6}"/>
              </a:ext>
            </a:extLst>
          </p:cNvPr>
          <p:cNvSpPr txBox="1"/>
          <p:nvPr/>
        </p:nvSpPr>
        <p:spPr>
          <a:xfrm>
            <a:off x="2133271" y="2615412"/>
            <a:ext cx="1934020" cy="584775"/>
          </a:xfrm>
          <a:prstGeom prst="rect">
            <a:avLst/>
          </a:prstGeom>
          <a:solidFill>
            <a:srgbClr val="AAF09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Precursors to HPS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non-prescriptive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6862527-B235-A51C-4B12-D2C5F2AC1FD9}"/>
              </a:ext>
            </a:extLst>
          </p:cNvPr>
          <p:cNvSpPr txBox="1"/>
          <p:nvPr/>
        </p:nvSpPr>
        <p:spPr>
          <a:xfrm>
            <a:off x="2158706" y="3235426"/>
            <a:ext cx="1934020" cy="3093154"/>
          </a:xfrm>
          <a:prstGeom prst="rect">
            <a:avLst/>
          </a:prstGeom>
          <a:solidFill>
            <a:srgbClr val="AAF094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Coach, Mentor, ALS, 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Workshops and development opportunities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500" dirty="0">
                <a:solidFill>
                  <a:prstClr val="black"/>
                </a:solidFill>
                <a:latin typeface="Calibri" panose="020F0502020204030204"/>
              </a:rPr>
              <a:t>Stretch Placement 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Sponsor development – succession planning</a:t>
            </a:r>
          </a:p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500" dirty="0">
                <a:solidFill>
                  <a:prstClr val="black"/>
                </a:solidFill>
                <a:latin typeface="Calibri" panose="020F0502020204030204"/>
              </a:rPr>
              <a:t>Other leadership elements deemed suitable to fit competency frameworks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7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F3547E-DC21-40BE-B9BB-EE8A73AC5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79256"/>
              </p:ext>
            </p:extLst>
          </p:nvPr>
        </p:nvGraphicFramePr>
        <p:xfrm>
          <a:off x="584074" y="1330587"/>
          <a:ext cx="10905152" cy="516476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634647">
                  <a:extLst>
                    <a:ext uri="{9D8B030D-6E8A-4147-A177-3AD203B41FA5}">
                      <a16:colId xmlns:a16="http://schemas.microsoft.com/office/drawing/2014/main" val="3270190057"/>
                    </a:ext>
                  </a:extLst>
                </a:gridCol>
                <a:gridCol w="989399">
                  <a:extLst>
                    <a:ext uri="{9D8B030D-6E8A-4147-A177-3AD203B41FA5}">
                      <a16:colId xmlns:a16="http://schemas.microsoft.com/office/drawing/2014/main" val="1177212233"/>
                    </a:ext>
                  </a:extLst>
                </a:gridCol>
                <a:gridCol w="6281106">
                  <a:extLst>
                    <a:ext uri="{9D8B030D-6E8A-4147-A177-3AD203B41FA5}">
                      <a16:colId xmlns:a16="http://schemas.microsoft.com/office/drawing/2014/main" val="1841470908"/>
                    </a:ext>
                  </a:extLst>
                </a:gridCol>
              </a:tblGrid>
              <a:tr h="6926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Development Activity</a:t>
                      </a:r>
                      <a:endParaRPr lang="en-GB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%</a:t>
                      </a:r>
                      <a:endParaRPr lang="en-GB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Details</a:t>
                      </a:r>
                      <a:endParaRPr lang="en-GB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914908"/>
                  </a:ext>
                </a:extLst>
              </a:tr>
              <a:tr h="1130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Experience based learning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70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Placement opportunities across system(s) (supported by succession planning not backfill)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682936"/>
                  </a:ext>
                </a:extLst>
              </a:tr>
              <a:tr h="1130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Developmental relationships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(virtual and f-2-f)</a:t>
                      </a: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20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Careers Coaching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Executive Mentors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Action Learning Sets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Executive ‘on the sofa’ virtual sessions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Alumni leadership virtual sessions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Alumni offers (e.g. Tri-sector challenge, Schwartz Rounds, Chief Exec selection)</a:t>
                      </a: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505931"/>
                  </a:ext>
                </a:extLst>
              </a:tr>
              <a:tr h="6193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Formal Learning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Series of face-to-face workshops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81" marR="893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230716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383A702-9F8B-4738-900E-E04A499E228E}"/>
              </a:ext>
            </a:extLst>
          </p:cNvPr>
          <p:cNvSpPr txBox="1">
            <a:spLocks/>
          </p:cNvSpPr>
          <p:nvPr/>
        </p:nvSpPr>
        <p:spPr>
          <a:xfrm>
            <a:off x="0" y="9706"/>
            <a:ext cx="12192000" cy="7992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HPS Programme Architecture</a:t>
            </a:r>
          </a:p>
        </p:txBody>
      </p:sp>
    </p:spTree>
    <p:extLst>
      <p:ext uri="{BB962C8B-B14F-4D97-AF65-F5344CB8AC3E}">
        <p14:creationId xmlns:p14="http://schemas.microsoft.com/office/powerpoint/2010/main" val="201020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2586F104AFBB4BA86C223AA6ABC79F" ma:contentTypeVersion="19" ma:contentTypeDescription="Create a new document." ma:contentTypeScope="" ma:versionID="e02b0df5d69a61febb0131fba44579e0">
  <xsd:schema xmlns:xsd="http://www.w3.org/2001/XMLSchema" xmlns:xs="http://www.w3.org/2001/XMLSchema" xmlns:p="http://schemas.microsoft.com/office/2006/metadata/properties" xmlns:ns2="91cc6b19-496b-4297-83e5-520c92fb0d56" xmlns:ns3="c143a6c5-5942-4b69-8d61-fb579588568f" targetNamespace="http://schemas.microsoft.com/office/2006/metadata/properties" ma:root="true" ma:fieldsID="fb13d02cf893544d72522e17ec835460" ns2:_="" ns3:_="">
    <xsd:import namespace="91cc6b19-496b-4297-83e5-520c92fb0d56"/>
    <xsd:import namespace="c143a6c5-5942-4b69-8d61-fb579588568f"/>
    <xsd:element name="properties">
      <xsd:complexType>
        <xsd:sequence>
          <xsd:element name="documentManagement">
            <xsd:complexType>
              <xsd:all>
                <xsd:element ref="ns2:Review_x0020_Date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_ip_UnifiedCompliancePolicyProperties" minOccurs="0"/>
                <xsd:element ref="ns3:_ip_UnifiedCompliancePolicyUIActio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c6b19-496b-4297-83e5-520c92fb0d56" elementFormDefault="qualified">
    <xsd:import namespace="http://schemas.microsoft.com/office/2006/documentManagement/types"/>
    <xsd:import namespace="http://schemas.microsoft.com/office/infopath/2007/PartnerControls"/>
    <xsd:element name="Review_x0020_Date" ma:index="5" nillable="true" ma:displayName="Review date" ma:indexed="true" ma:internalName="Review_x0020_Date" ma:readOnly="fals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3a6c5-5942-4b69-8d61-fb579588568f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2" nillable="true" ma:displayName="Taxonomy Catch All Column" ma:hidden="true" ma:list="{7eff57db-22da-4108-9949-25d5ad57bdff}" ma:internalName="TaxCatchAll" ma:showField="CatchAllData" ma:web="c143a6c5-5942-4b69-8d61-fb57958856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43a6c5-5942-4b69-8d61-fb579588568f" xsi:nil="true"/>
    <Review_x0020_Date xmlns="91cc6b19-496b-4297-83e5-520c92fb0d56" xsi:nil="true"/>
    <_ip_UnifiedCompliancePolicyProperties xmlns="c143a6c5-5942-4b69-8d61-fb579588568f" xsi:nil="true"/>
    <_ip_UnifiedCompliancePolicyUIAction xmlns="c143a6c5-5942-4b69-8d61-fb579588568f" xsi:nil="true"/>
    <lcf76f155ced4ddcb4097134ff3c332f xmlns="91cc6b19-496b-4297-83e5-520c92fb0d5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868341-A8A4-41D7-9EED-E61260FF2F05}"/>
</file>

<file path=customXml/itemProps2.xml><?xml version="1.0" encoding="utf-8"?>
<ds:datastoreItem xmlns:ds="http://schemas.openxmlformats.org/officeDocument/2006/customXml" ds:itemID="{CE4842E6-A22B-4A68-AE3F-93261005C3BA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36e5187-4580-405a-88af-39b9a169c8f1"/>
    <ds:schemaRef ds:uri="http://schemas.microsoft.com/sharepoint/v3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4E20AF-67AB-4BC6-AC1C-B70E50A87A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1660</Words>
  <Application>Microsoft Office PowerPoint</Application>
  <PresentationFormat>Widescreen</PresentationFormat>
  <Paragraphs>267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Wingdings</vt:lpstr>
      <vt:lpstr>Office Theme</vt:lpstr>
      <vt:lpstr>1_Office Theme</vt:lpstr>
      <vt:lpstr>High Potential Scheme (HPS)  Careers Hub   Inclusive Talent &amp; Leadership Programme   Jane Rook, HPS Programme Director Michèle Wilcox, HPS Programme Manager Deborah Hammond, HPS Programme Manager</vt:lpstr>
      <vt:lpstr>Creating diverse board level talent pipelines-  what problem are we trying to solve?</vt:lpstr>
      <vt:lpstr>PowerPoint Presentation</vt:lpstr>
      <vt:lpstr>PowerPoint Presentation</vt:lpstr>
      <vt:lpstr>PowerPoint Presentation</vt:lpstr>
      <vt:lpstr>PowerPoint Presentation</vt:lpstr>
      <vt:lpstr>Supporting the Aspiring Executive Director Talent Pipeline</vt:lpstr>
      <vt:lpstr>PowerPoint Presentation</vt:lpstr>
      <vt:lpstr>PowerPoint Presentation</vt:lpstr>
      <vt:lpstr>PowerPoint Presentation</vt:lpstr>
      <vt:lpstr>PowerPoint Presentation</vt:lpstr>
      <vt:lpstr>Summary of HPS outcomes and ROI to date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Deborah Hammond</dc:creator>
  <cp:lastModifiedBy>Jane Rook (RRE) MPFT</cp:lastModifiedBy>
  <cp:revision>38</cp:revision>
  <dcterms:created xsi:type="dcterms:W3CDTF">2022-05-09T08:33:07Z</dcterms:created>
  <dcterms:modified xsi:type="dcterms:W3CDTF">2025-06-17T09:41:00Z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0x010100C32586F104AFBB4BA86C223AA6ABC79F</vt:lpwstr>
  </property>
  <property fmtid="{D5CDD505-2E9C-101B-9397-08002B2CF9AE}" pid="3" name="MediaServiceImageTags">
    <vt:lpwstr/>
  </property>
</Properties>
</file>