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0" r:id="rId4"/>
    <p:sldId id="263" r:id="rId5"/>
    <p:sldId id="262" r:id="rId6"/>
    <p:sldId id="257" r:id="rId7"/>
    <p:sldId id="258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9690" autoAdjust="0"/>
  </p:normalViewPr>
  <p:slideViewPr>
    <p:cSldViewPr snapToGrid="0">
      <p:cViewPr varScale="1">
        <p:scale>
          <a:sx n="55" d="100"/>
          <a:sy n="55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97FD-F36C-48BD-A766-D3B37B2821BB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597AB-2CE0-4EB7-A130-1E45037F3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079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books/NBK507904/#:~:text=Mechanism%20of%20Action,-The%20pathophysiology%20of&amp;text=Valsartan%20is%20an%20ARB%20that,neprilysin%20will%20accumulate%20angiotensin%20II.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BNP (brain natriuretic peptide)</a:t>
            </a:r>
            <a:r>
              <a:rPr lang="en-GB" baseline="0" dirty="0" smtClean="0"/>
              <a:t> </a:t>
            </a:r>
          </a:p>
          <a:p>
            <a:r>
              <a:rPr lang="en-GB" baseline="0" dirty="0" smtClean="0"/>
              <a:t>Causes can include arrhythmias, abnormal valves, heart attacks, congenital defects, some medicines including chemotherapies.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597AB-2CE0-4EB7-A130-1E45037F32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1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50% mortality over</a:t>
            </a:r>
            <a:r>
              <a:rPr lang="en-GB" baseline="0" dirty="0" smtClean="0"/>
              <a:t> 5 years.</a:t>
            </a:r>
          </a:p>
          <a:p>
            <a:r>
              <a:rPr lang="en-GB" baseline="0" dirty="0" smtClean="0"/>
              <a:t>Patients are asked how many pillows they use at night, how far can they walk before they need to stop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597AB-2CE0-4EB7-A130-1E45037F32F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2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>
                <a:hlinkClick r:id="rId3"/>
              </a:rPr>
              <a:t>Sacubitril</a:t>
            </a:r>
            <a:r>
              <a:rPr lang="en-GB" dirty="0" smtClean="0">
                <a:hlinkClick r:id="rId3"/>
              </a:rPr>
              <a:t>-Valsartan - </a:t>
            </a:r>
            <a:r>
              <a:rPr lang="en-GB" dirty="0" err="1" smtClean="0">
                <a:hlinkClick r:id="rId3"/>
              </a:rPr>
              <a:t>StatPearls</a:t>
            </a:r>
            <a:r>
              <a:rPr lang="en-GB" dirty="0" smtClean="0">
                <a:hlinkClick r:id="rId3"/>
              </a:rPr>
              <a:t> - NCBI Bookshelf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597AB-2CE0-4EB7-A130-1E45037F32F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587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Lower</a:t>
            </a:r>
            <a:r>
              <a:rPr lang="en-GB" baseline="0" dirty="0" smtClean="0"/>
              <a:t> targets in heart failure patients. Do not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597AB-2CE0-4EB7-A130-1E45037F32F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0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6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4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91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34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93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75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74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37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2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58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87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6E4D9-9CF8-4148-95FE-E71D5687FF95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F875-ABEB-4842-970F-623A99BAB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12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ines.org.uk/emc/product/5074/smpc#gref" TargetMode="External"/><Relationship Id="rId2" Type="http://schemas.openxmlformats.org/officeDocument/2006/relationships/hyperlink" Target="https://www.bhf.org.uk/informationsupport/conditions/heart-failu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art.org/en/health-topics/heart-failure/what-is-heart-failure/classes-of-heart-failure" TargetMode="External"/><Relationship Id="rId5" Type="http://schemas.openxmlformats.org/officeDocument/2006/relationships/hyperlink" Target="https://www.escardio.org/Guidelines/Clinical-Practice-Guidelines/Acute-and-Chronic-Heart-Failure" TargetMode="External"/><Relationship Id="rId4" Type="http://schemas.openxmlformats.org/officeDocument/2006/relationships/hyperlink" Target="https://cks.nice.org.uk/topics/heart-failure-chronic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Entresto</a:t>
            </a:r>
            <a:r>
              <a:rPr lang="en-GB" dirty="0" smtClean="0"/>
              <a:t> (</a:t>
            </a:r>
            <a:r>
              <a:rPr lang="en-GB" dirty="0" err="1" smtClean="0"/>
              <a:t>Sacubitril</a:t>
            </a:r>
            <a:r>
              <a:rPr lang="en-GB" dirty="0" smtClean="0"/>
              <a:t>/Valsartan)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Laura Clark</a:t>
            </a:r>
          </a:p>
          <a:p>
            <a:r>
              <a:rPr lang="en-GB" dirty="0" smtClean="0"/>
              <a:t>Senior Pharmacist E&amp;T</a:t>
            </a:r>
          </a:p>
          <a:p>
            <a:r>
              <a:rPr lang="en-GB" dirty="0" smtClean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Heart Failure?</a:t>
            </a:r>
          </a:p>
          <a:p>
            <a:r>
              <a:rPr lang="en-GB" dirty="0" smtClean="0"/>
              <a:t>Heart Failure Treatments</a:t>
            </a:r>
          </a:p>
          <a:p>
            <a:r>
              <a:rPr lang="en-GB" dirty="0" smtClean="0"/>
              <a:t>How does </a:t>
            </a:r>
            <a:r>
              <a:rPr lang="en-GB" dirty="0" err="1" smtClean="0"/>
              <a:t>Entresto</a:t>
            </a:r>
            <a:r>
              <a:rPr lang="en-GB" dirty="0" smtClean="0"/>
              <a:t> work?</a:t>
            </a:r>
          </a:p>
          <a:p>
            <a:r>
              <a:rPr lang="en-GB" dirty="0" smtClean="0"/>
              <a:t>Doses and Indication</a:t>
            </a:r>
          </a:p>
          <a:p>
            <a:r>
              <a:rPr lang="en-GB" dirty="0" smtClean="0"/>
              <a:t>Side Effects and Monitoring</a:t>
            </a:r>
          </a:p>
          <a:p>
            <a:r>
              <a:rPr lang="en-GB" dirty="0" smtClean="0"/>
              <a:t>Counselling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0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heart failure?</a:t>
            </a:r>
            <a:endParaRPr lang="en-GB" dirty="0"/>
          </a:p>
        </p:txBody>
      </p:sp>
      <p:pic>
        <p:nvPicPr>
          <p:cNvPr id="4" name="Picture 2" descr="What is Heart Failure | Dr.Rahul Sawant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54" y="1690688"/>
            <a:ext cx="6475056" cy="416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121768" y="1354014"/>
            <a:ext cx="4636477" cy="5222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Heart function is reduced – tissue becomes less elastic and blood cannot empty from the chambers – increasing pressure in the chambers</a:t>
            </a:r>
          </a:p>
          <a:p>
            <a:r>
              <a:rPr lang="en-GB" dirty="0" smtClean="0"/>
              <a:t>Vasculature recognises low pressure and activates systems to increase pressure</a:t>
            </a:r>
          </a:p>
          <a:p>
            <a:r>
              <a:rPr lang="en-GB" dirty="0" smtClean="0"/>
              <a:t>Heart releases BNP to try to reduce fluid and pressure in the heart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41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heart failure?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27395"/>
              </p:ext>
            </p:extLst>
          </p:nvPr>
        </p:nvGraphicFramePr>
        <p:xfrm>
          <a:off x="228601" y="2103907"/>
          <a:ext cx="6523892" cy="2753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685">
                  <a:extLst>
                    <a:ext uri="{9D8B030D-6E8A-4147-A177-3AD203B41FA5}">
                      <a16:colId xmlns:a16="http://schemas.microsoft.com/office/drawing/2014/main" val="2262140957"/>
                    </a:ext>
                  </a:extLst>
                </a:gridCol>
                <a:gridCol w="4118207">
                  <a:extLst>
                    <a:ext uri="{9D8B030D-6E8A-4147-A177-3AD203B41FA5}">
                      <a16:colId xmlns:a16="http://schemas.microsoft.com/office/drawing/2014/main" val="1283629649"/>
                    </a:ext>
                  </a:extLst>
                </a:gridCol>
              </a:tblGrid>
              <a:tr h="412736">
                <a:tc>
                  <a:txBody>
                    <a:bodyPr/>
                    <a:lstStyle/>
                    <a:p>
                      <a:r>
                        <a:rPr lang="en-GB" dirty="0" smtClean="0"/>
                        <a:t>Classification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Definition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462022"/>
                  </a:ext>
                </a:extLst>
              </a:tr>
              <a:tr h="1323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New York Heart Association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NYHA-I – no limits to physical activity</a:t>
                      </a:r>
                    </a:p>
                    <a:p>
                      <a:r>
                        <a:rPr lang="en-GB" dirty="0" smtClean="0"/>
                        <a:t>NYHA-II – some limits to physical</a:t>
                      </a:r>
                      <a:r>
                        <a:rPr lang="en-GB" baseline="0" dirty="0" smtClean="0"/>
                        <a:t> activity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NYHA-III – limited physical activity</a:t>
                      </a:r>
                    </a:p>
                    <a:p>
                      <a:r>
                        <a:rPr lang="en-GB" dirty="0" smtClean="0"/>
                        <a:t>NYHA-IV – symptomatic</a:t>
                      </a:r>
                      <a:r>
                        <a:rPr lang="en-GB" baseline="0" dirty="0" smtClean="0"/>
                        <a:t> at rest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365598"/>
                  </a:ext>
                </a:extLst>
              </a:tr>
              <a:tr h="1017705">
                <a:tc>
                  <a:txBody>
                    <a:bodyPr/>
                    <a:lstStyle/>
                    <a:p>
                      <a:r>
                        <a:rPr lang="en-GB" dirty="0" smtClean="0"/>
                        <a:t>Ejection</a:t>
                      </a:r>
                      <a:r>
                        <a:rPr lang="en-GB" baseline="0" dirty="0" smtClean="0"/>
                        <a:t> Fraction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HFpEF</a:t>
                      </a:r>
                      <a:r>
                        <a:rPr lang="en-GB" dirty="0" smtClean="0"/>
                        <a:t> &gt;50%</a:t>
                      </a:r>
                    </a:p>
                    <a:p>
                      <a:r>
                        <a:rPr lang="en-GB" dirty="0" err="1" smtClean="0"/>
                        <a:t>HFmrEF</a:t>
                      </a:r>
                      <a:r>
                        <a:rPr lang="en-GB" dirty="0" smtClean="0"/>
                        <a:t> 40-50%</a:t>
                      </a:r>
                    </a:p>
                    <a:p>
                      <a:r>
                        <a:rPr lang="en-GB" dirty="0" err="1" smtClean="0"/>
                        <a:t>HRrEF</a:t>
                      </a:r>
                      <a:r>
                        <a:rPr lang="en-GB" baseline="0" dirty="0" smtClean="0"/>
                        <a:t> &lt; 40%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91200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2493" y="219862"/>
            <a:ext cx="5099538" cy="617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might you see on a Heart Failure Prescription?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083794" y="2165473"/>
            <a:ext cx="3751385" cy="318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Beta Blocker (</a:t>
            </a:r>
            <a:r>
              <a:rPr lang="en-GB" dirty="0" err="1" smtClean="0"/>
              <a:t>Bisoprolol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244719" y="2165473"/>
            <a:ext cx="3751385" cy="318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ACE inhibitors (Ramipril) </a:t>
            </a:r>
            <a:r>
              <a:rPr lang="en-GB" u="sng" dirty="0" smtClean="0"/>
              <a:t>OR </a:t>
            </a:r>
            <a:r>
              <a:rPr lang="en-GB" b="1" dirty="0" err="1" smtClean="0"/>
              <a:t>Entresto</a:t>
            </a:r>
            <a:endParaRPr lang="en-GB" b="1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3996104" y="1027906"/>
            <a:ext cx="3918438" cy="318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Potassium Sparing Diuretic (Spironolactone / </a:t>
            </a:r>
            <a:r>
              <a:rPr lang="en-GB" dirty="0" err="1" smtClean="0"/>
              <a:t>Eplerenone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4079630" y="3518999"/>
            <a:ext cx="3751385" cy="3185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SGLT2 inhibitor (</a:t>
            </a:r>
            <a:r>
              <a:rPr lang="en-GB" dirty="0" err="1" smtClean="0"/>
              <a:t>Dapagliflozin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34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Entresto</a:t>
            </a:r>
            <a:r>
              <a:rPr lang="en-GB" dirty="0" smtClean="0"/>
              <a:t> - Mechanism of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1217" y="1425942"/>
            <a:ext cx="4835554" cy="4751021"/>
          </a:xfrm>
        </p:spPr>
        <p:txBody>
          <a:bodyPr>
            <a:normAutofit/>
          </a:bodyPr>
          <a:lstStyle/>
          <a:p>
            <a:r>
              <a:rPr lang="en-GB" dirty="0" smtClean="0"/>
              <a:t>Vasculature recognises lower pressure, activates systems to increase</a:t>
            </a:r>
            <a:endParaRPr lang="en-GB" dirty="0" smtClean="0"/>
          </a:p>
          <a:p>
            <a:r>
              <a:rPr lang="en-GB" dirty="0" smtClean="0"/>
              <a:t>Valsartan – blocks angiotensin II, preventing hypertension, vasoconstriction </a:t>
            </a:r>
          </a:p>
          <a:p>
            <a:r>
              <a:rPr lang="en-GB" dirty="0" smtClean="0"/>
              <a:t>Left ventricle releases BNP when in trouble</a:t>
            </a:r>
          </a:p>
          <a:p>
            <a:r>
              <a:rPr lang="en-GB" dirty="0" err="1" smtClean="0"/>
              <a:t>Sacubitril</a:t>
            </a:r>
            <a:r>
              <a:rPr lang="en-GB" dirty="0" smtClean="0"/>
              <a:t> – </a:t>
            </a:r>
            <a:r>
              <a:rPr lang="en-GB" dirty="0" err="1" smtClean="0"/>
              <a:t>neprilysin</a:t>
            </a:r>
            <a:r>
              <a:rPr lang="en-GB" dirty="0" smtClean="0"/>
              <a:t> inhibitor, preventing break down of BNP</a:t>
            </a:r>
            <a:endParaRPr lang="en-GB" dirty="0"/>
          </a:p>
        </p:txBody>
      </p:sp>
      <p:pic>
        <p:nvPicPr>
          <p:cNvPr id="1028" name="Picture 4" descr="CV Pharmacology | Angiotensin Converting Enzyme (ACE) Inhibit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29" y="1412387"/>
            <a:ext cx="6063017" cy="476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53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Entresto</a:t>
            </a:r>
            <a:r>
              <a:rPr lang="en-GB" dirty="0" smtClean="0"/>
              <a:t> - Indication and Dose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762"/>
            <a:ext cx="10515600" cy="5032375"/>
          </a:xfrm>
        </p:spPr>
        <p:txBody>
          <a:bodyPr>
            <a:normAutofit/>
          </a:bodyPr>
          <a:lstStyle/>
          <a:p>
            <a:r>
              <a:rPr lang="en-GB" dirty="0" smtClean="0"/>
              <a:t>Heart Failure with </a:t>
            </a:r>
            <a:r>
              <a:rPr lang="en-GB" u="sng" dirty="0" smtClean="0"/>
              <a:t>Reduced</a:t>
            </a:r>
            <a:r>
              <a:rPr lang="en-GB" dirty="0" smtClean="0"/>
              <a:t> Ejection Fraction (</a:t>
            </a:r>
            <a:r>
              <a:rPr lang="en-GB" dirty="0" err="1" smtClean="0"/>
              <a:t>HFrEF</a:t>
            </a:r>
            <a:r>
              <a:rPr lang="en-GB" dirty="0" smtClean="0"/>
              <a:t>)	</a:t>
            </a:r>
          </a:p>
          <a:p>
            <a:pPr lvl="1"/>
            <a:r>
              <a:rPr lang="en-GB" dirty="0" smtClean="0"/>
              <a:t>No evidence in preserved (</a:t>
            </a:r>
            <a:r>
              <a:rPr lang="en-GB" dirty="0" err="1" smtClean="0"/>
              <a:t>HFpEF</a:t>
            </a:r>
            <a:r>
              <a:rPr lang="en-GB" dirty="0" smtClean="0"/>
              <a:t>)/ moderately reduced ejection fraction (</a:t>
            </a:r>
            <a:r>
              <a:rPr lang="en-GB" dirty="0" err="1" smtClean="0"/>
              <a:t>HFmrEF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017714"/>
              </p:ext>
            </p:extLst>
          </p:nvPr>
        </p:nvGraphicFramePr>
        <p:xfrm>
          <a:off x="319453" y="2747697"/>
          <a:ext cx="11553094" cy="396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0649">
                  <a:extLst>
                    <a:ext uri="{9D8B030D-6E8A-4147-A177-3AD203B41FA5}">
                      <a16:colId xmlns:a16="http://schemas.microsoft.com/office/drawing/2014/main" val="3479588296"/>
                    </a:ext>
                  </a:extLst>
                </a:gridCol>
                <a:gridCol w="7262445">
                  <a:extLst>
                    <a:ext uri="{9D8B030D-6E8A-4147-A177-3AD203B41FA5}">
                      <a16:colId xmlns:a16="http://schemas.microsoft.com/office/drawing/2014/main" val="4188708266"/>
                    </a:ext>
                  </a:extLst>
                </a:gridCol>
              </a:tblGrid>
              <a:tr h="4806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68828"/>
                  </a:ext>
                </a:extLst>
              </a:tr>
              <a:tr h="1682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Patients who were</a:t>
                      </a:r>
                      <a:r>
                        <a:rPr lang="en-GB" sz="2800" u="sng" dirty="0" smtClean="0"/>
                        <a:t> not </a:t>
                      </a:r>
                      <a:r>
                        <a:rPr lang="en-GB" sz="2800" dirty="0" smtClean="0"/>
                        <a:t>previously taking an ACE inhibitor/ARB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sz="2800" dirty="0" smtClean="0"/>
                        <a:t>24/26mg BD starting dose</a:t>
                      </a:r>
                    </a:p>
                    <a:p>
                      <a:pPr lvl="1"/>
                      <a:r>
                        <a:rPr lang="en-GB" sz="2800" dirty="0" smtClean="0"/>
                        <a:t>Increase every 3-4 weeks to target 97/103mg 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749765"/>
                  </a:ext>
                </a:extLst>
              </a:tr>
              <a:tr h="1682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Patients who were previously taking an </a:t>
                      </a:r>
                      <a:r>
                        <a:rPr lang="en-GB" sz="2800" dirty="0" err="1" smtClean="0"/>
                        <a:t>ACEi</a:t>
                      </a:r>
                      <a:r>
                        <a:rPr lang="en-GB" sz="2800" dirty="0" smtClean="0"/>
                        <a:t>/ARB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sz="2800" dirty="0" smtClean="0"/>
                        <a:t>49/51mg BD starting dose</a:t>
                      </a:r>
                    </a:p>
                    <a:p>
                      <a:pPr lvl="1"/>
                      <a:r>
                        <a:rPr lang="en-GB" sz="2800" dirty="0" smtClean="0"/>
                        <a:t>Lower starting dose of 24/26mg BD if patient low BP</a:t>
                      </a:r>
                    </a:p>
                    <a:p>
                      <a:pPr lvl="1"/>
                      <a:r>
                        <a:rPr lang="en-GB" sz="2800" dirty="0" smtClean="0"/>
                        <a:t>Target 97/103mg</a:t>
                      </a:r>
                      <a:r>
                        <a:rPr lang="en-GB" sz="2800" baseline="0" dirty="0" smtClean="0"/>
                        <a:t> BD</a:t>
                      </a:r>
                      <a:endParaRPr lang="en-GB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970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719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Entresto</a:t>
            </a:r>
            <a:r>
              <a:rPr lang="en-GB" dirty="0" smtClean="0"/>
              <a:t> - Side Effects and Monitoring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398910"/>
              </p:ext>
            </p:extLst>
          </p:nvPr>
        </p:nvGraphicFramePr>
        <p:xfrm>
          <a:off x="838200" y="1529861"/>
          <a:ext cx="10363200" cy="4706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1928002456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180152208"/>
                    </a:ext>
                  </a:extLst>
                </a:gridCol>
              </a:tblGrid>
              <a:tr h="722608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Side Effect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Action / Monitoring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77537"/>
                  </a:ext>
                </a:extLst>
              </a:tr>
              <a:tr h="12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Can cause angioedema (skin/tissue swelling) if given with ACE inhibitors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36 hour washout period</a:t>
                      </a:r>
                      <a:r>
                        <a:rPr lang="en-GB" sz="2800" baseline="0" dirty="0" smtClean="0"/>
                        <a:t> for switching from ACE inhibitors to </a:t>
                      </a:r>
                      <a:r>
                        <a:rPr lang="en-GB" sz="2800" baseline="0" dirty="0" err="1" smtClean="0"/>
                        <a:t>entresto</a:t>
                      </a:r>
                      <a:endParaRPr lang="en-GB" sz="2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43379"/>
                  </a:ext>
                </a:extLst>
              </a:tr>
              <a:tr h="722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Hyperkalaemia (increased potassium)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2800" dirty="0" smtClean="0"/>
                        <a:t>Full U&amp;Es taken after each dose adjustment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771914"/>
                  </a:ext>
                </a:extLst>
              </a:tr>
              <a:tr h="722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Renal impairment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953531"/>
                  </a:ext>
                </a:extLst>
              </a:tr>
              <a:tr h="722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Low blood 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Blood pressure monitoring. Not to</a:t>
                      </a:r>
                      <a:r>
                        <a:rPr lang="en-GB" sz="2800" baseline="0" dirty="0" smtClean="0"/>
                        <a:t> go below 100mmHg systolic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52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50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Interesting Reads!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Heart failure | British Heart Foundation – BHF</a:t>
            </a:r>
            <a:endParaRPr lang="en-GB" dirty="0" smtClean="0"/>
          </a:p>
          <a:p>
            <a:r>
              <a:rPr lang="en-GB" dirty="0" smtClean="0"/>
              <a:t>CPPE Courses on Heart Failure are available</a:t>
            </a:r>
          </a:p>
          <a:p>
            <a:r>
              <a:rPr lang="en-GB" dirty="0" err="1" smtClean="0">
                <a:hlinkClick r:id="rId3"/>
              </a:rPr>
              <a:t>Entresto</a:t>
            </a:r>
            <a:r>
              <a:rPr lang="en-GB" dirty="0" smtClean="0">
                <a:hlinkClick r:id="rId3"/>
              </a:rPr>
              <a:t> 97 mg/103 mg film-coated tablets - Summary of Product Characteristics (</a:t>
            </a:r>
            <a:r>
              <a:rPr lang="en-GB" dirty="0" err="1" smtClean="0">
                <a:hlinkClick r:id="rId3"/>
              </a:rPr>
              <a:t>SmPC</a:t>
            </a:r>
            <a:r>
              <a:rPr lang="en-GB" dirty="0" smtClean="0">
                <a:hlinkClick r:id="rId3"/>
              </a:rPr>
              <a:t>) - (</a:t>
            </a:r>
            <a:r>
              <a:rPr lang="en-GB" dirty="0" err="1" smtClean="0">
                <a:hlinkClick r:id="rId3"/>
              </a:rPr>
              <a:t>emc</a:t>
            </a:r>
            <a:r>
              <a:rPr lang="en-GB" dirty="0" smtClean="0">
                <a:hlinkClick r:id="rId3"/>
              </a:rPr>
              <a:t>) | 5074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Heart failure - chronic | Health topics A to Z | CKS | NICE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2021 ESC Guidelines for the diagnosis and treatment of acute and chronic heart failure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Classes and Stages of Heart Failure | American Heart Association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5679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492</Words>
  <Application>Microsoft Office PowerPoint</Application>
  <PresentationFormat>Widescreen</PresentationFormat>
  <Paragraphs>74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Entresto (Sacubitril/Valsartan)</vt:lpstr>
      <vt:lpstr>Contents </vt:lpstr>
      <vt:lpstr>What is heart failure?</vt:lpstr>
      <vt:lpstr>What is heart failure?</vt:lpstr>
      <vt:lpstr>What might you see on a Heart Failure Prescription?</vt:lpstr>
      <vt:lpstr>Entresto - Mechanism of Action</vt:lpstr>
      <vt:lpstr>Entresto - Indication and Dose</vt:lpstr>
      <vt:lpstr>Entresto - Side Effects and Monitoring</vt:lpstr>
      <vt:lpstr>Interesting Reads!</vt:lpstr>
    </vt:vector>
  </TitlesOfParts>
  <Company>Hoople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Entresto (Sacubitril/Valsartan)</dc:title>
  <dc:creator>Clark, Laura</dc:creator>
  <cp:lastModifiedBy>Clark, Laura</cp:lastModifiedBy>
  <cp:revision>7</cp:revision>
  <dcterms:created xsi:type="dcterms:W3CDTF">2025-03-25T13:43:51Z</dcterms:created>
  <dcterms:modified xsi:type="dcterms:W3CDTF">2025-03-26T09:16:05Z</dcterms:modified>
</cp:coreProperties>
</file>